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0"/>
  </p:notesMasterIdLst>
  <p:sldIdLst>
    <p:sldId id="308" r:id="rId2"/>
    <p:sldId id="309" r:id="rId3"/>
    <p:sldId id="257" r:id="rId4"/>
    <p:sldId id="258" r:id="rId5"/>
    <p:sldId id="259" r:id="rId6"/>
    <p:sldId id="261" r:id="rId7"/>
    <p:sldId id="260"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80" r:id="rId22"/>
    <p:sldId id="281" r:id="rId23"/>
    <p:sldId id="278" r:id="rId24"/>
    <p:sldId id="279" r:id="rId25"/>
    <p:sldId id="290" r:id="rId26"/>
    <p:sldId id="289" r:id="rId27"/>
    <p:sldId id="276" r:id="rId28"/>
    <p:sldId id="284" r:id="rId29"/>
    <p:sldId id="282" r:id="rId30"/>
    <p:sldId id="277" r:id="rId31"/>
    <p:sldId id="285" r:id="rId32"/>
    <p:sldId id="296" r:id="rId33"/>
    <p:sldId id="299" r:id="rId34"/>
    <p:sldId id="297" r:id="rId35"/>
    <p:sldId id="288" r:id="rId36"/>
    <p:sldId id="286" r:id="rId37"/>
    <p:sldId id="287" r:id="rId38"/>
    <p:sldId id="300" r:id="rId39"/>
    <p:sldId id="301" r:id="rId40"/>
    <p:sldId id="302" r:id="rId41"/>
    <p:sldId id="292" r:id="rId42"/>
    <p:sldId id="303" r:id="rId43"/>
    <p:sldId id="294" r:id="rId44"/>
    <p:sldId id="295" r:id="rId45"/>
    <p:sldId id="304" r:id="rId46"/>
    <p:sldId id="305" r:id="rId47"/>
    <p:sldId id="307" r:id="rId48"/>
    <p:sldId id="306" r:id="rId4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330" y="-77"/>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1B24E2-EB78-4FA2-9251-8BD9768B169E}" type="datetimeFigureOut">
              <a:rPr lang="ru-RU" smtClean="0"/>
              <a:pPr/>
              <a:t>15.05.2017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D35A3C-436B-424A-AC98-CCD38B2C8F98}"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8D35A3C-436B-424A-AC98-CCD38B2C8F98}" type="slidenum">
              <a:rPr lang="ru-RU" smtClean="0"/>
              <a:pPr/>
              <a:t>16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15.05.2017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15.05.2017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15.05.2017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15.05.2017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15.05.2017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15.05.2017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15.05.2017</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15.05.2017</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15.05.2017</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15.05.2017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15.05.2017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15.05.2017</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СОШ с.Айти-Мохк\Searches\Desktop\Camera\20170420_101912.jpg"/>
          <p:cNvPicPr>
            <a:picLocks noChangeAspect="1" noChangeArrowheads="1"/>
          </p:cNvPicPr>
          <p:nvPr/>
        </p:nvPicPr>
        <p:blipFill>
          <a:blip r:embed="rId2" cstate="print"/>
          <a:srcRect/>
          <a:stretch>
            <a:fillRect/>
          </a:stretch>
        </p:blipFill>
        <p:spPr bwMode="auto">
          <a:xfrm>
            <a:off x="36512"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Заголовок 1"/>
          <p:cNvSpPr>
            <a:spLocks noGrp="1"/>
          </p:cNvSpPr>
          <p:nvPr>
            <p:ph type="title"/>
          </p:nvPr>
        </p:nvSpPr>
        <p:spPr>
          <a:xfrm>
            <a:off x="0" y="5445224"/>
            <a:ext cx="9144000" cy="1412776"/>
          </a:xfrm>
        </p:spPr>
        <p:style>
          <a:lnRef idx="1">
            <a:schemeClr val="accent3"/>
          </a:lnRef>
          <a:fillRef idx="2">
            <a:schemeClr val="accent3"/>
          </a:fillRef>
          <a:effectRef idx="1">
            <a:schemeClr val="accent3"/>
          </a:effectRef>
          <a:fontRef idx="minor">
            <a:schemeClr val="dk1"/>
          </a:fontRef>
        </p:style>
        <p:txBody>
          <a:bodyPr>
            <a:normAutofit/>
          </a:bodyPr>
          <a:lstStyle/>
          <a:p>
            <a:r>
              <a:rPr lang="ru-RU" sz="4800" b="1" dirty="0" smtClean="0">
                <a:solidFill>
                  <a:srgbClr val="FF0000"/>
                </a:solidFill>
              </a:rPr>
              <a:t>МБОУ «СОШ  с. Айти-Мохк»</a:t>
            </a:r>
            <a:endParaRPr lang="ru-RU" sz="4800" b="1"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0" y="571480"/>
            <a:ext cx="9144000" cy="597086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ru-RU" sz="4400" b="1" dirty="0" smtClean="0">
                <a:solidFill>
                  <a:srgbClr val="7030A0"/>
                </a:solidFill>
              </a:rPr>
              <a:t>Механизм реализации проекта</a:t>
            </a:r>
            <a:r>
              <a:rPr lang="ru-RU" sz="3600" b="1" dirty="0" smtClean="0">
                <a:solidFill>
                  <a:srgbClr val="7030A0"/>
                </a:solidFill>
              </a:rPr>
              <a:t/>
            </a:r>
            <a:br>
              <a:rPr lang="ru-RU" sz="3600" b="1" dirty="0" smtClean="0">
                <a:solidFill>
                  <a:srgbClr val="7030A0"/>
                </a:solidFill>
              </a:rPr>
            </a:br>
            <a:r>
              <a:rPr lang="ru-RU" sz="3200" dirty="0" smtClean="0">
                <a:solidFill>
                  <a:srgbClr val="FF0000"/>
                </a:solidFill>
              </a:rPr>
              <a:t>По мере прохождения этапов проекта и по его окончании будут подготовлены и представлены:</a:t>
            </a:r>
            <a:endParaRPr lang="ru-RU" sz="3600" dirty="0" smtClean="0">
              <a:solidFill>
                <a:srgbClr val="FF0000"/>
              </a:solidFill>
            </a:endParaRPr>
          </a:p>
          <a:p>
            <a:r>
              <a:rPr lang="ru-RU" sz="3600" dirty="0" smtClean="0"/>
              <a:t>  </a:t>
            </a:r>
            <a:r>
              <a:rPr lang="ru-RU" sz="3600" dirty="0" smtClean="0">
                <a:solidFill>
                  <a:srgbClr val="0070C0"/>
                </a:solidFill>
              </a:rPr>
              <a:t>- Фотоальбом, в котором будут размещены фотографии  по ходу реализации проекта и компьютерная презентация для педагогов и общественности </a:t>
            </a:r>
          </a:p>
          <a:p>
            <a:r>
              <a:rPr lang="ru-RU" sz="3600" dirty="0" smtClean="0">
                <a:solidFill>
                  <a:srgbClr val="0070C0"/>
                </a:solidFill>
              </a:rPr>
              <a:t>-Выступление на РМО</a:t>
            </a:r>
            <a:r>
              <a:rPr lang="ru-RU" sz="3600" dirty="0" smtClean="0"/>
              <a:t/>
            </a:r>
            <a:br>
              <a:rPr lang="ru-RU" sz="3600" dirty="0" smtClean="0"/>
            </a:br>
            <a:r>
              <a:rPr lang="ru-RU" sz="3600" dirty="0" smtClean="0">
                <a:solidFill>
                  <a:srgbClr val="0070C0"/>
                </a:solidFill>
              </a:rPr>
              <a:t>-Публикации в СМИ и Интернете итогов реализации проекта.</a:t>
            </a:r>
            <a:r>
              <a:rPr lang="ru-RU" sz="2000" dirty="0" smtClean="0"/>
              <a:t/>
            </a:r>
            <a:br>
              <a:rPr lang="ru-RU" sz="2000" dirty="0" smtClean="0"/>
            </a:br>
            <a:endParaRPr lang="ru-RU" dirty="0"/>
          </a:p>
        </p:txBody>
      </p:sp>
    </p:spTree>
  </p:cSld>
  <p:clrMapOvr>
    <a:masterClrMapping/>
  </p:clrMapOvr>
  <p:transition spd="slow" advTm="25000">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0" y="857231"/>
          <a:ext cx="9144000" cy="6000768"/>
        </p:xfrm>
        <a:graphic>
          <a:graphicData uri="http://schemas.openxmlformats.org/drawingml/2006/table">
            <a:tbl>
              <a:tblPr/>
              <a:tblGrid>
                <a:gridCol w="2192324"/>
                <a:gridCol w="6951676"/>
              </a:tblGrid>
              <a:tr h="600077">
                <a:tc>
                  <a:txBody>
                    <a:bodyPr/>
                    <a:lstStyle/>
                    <a:p>
                      <a:pPr algn="ctr">
                        <a:lnSpc>
                          <a:spcPct val="115000"/>
                        </a:lnSpc>
                        <a:spcAft>
                          <a:spcPts val="0"/>
                        </a:spcAft>
                      </a:pPr>
                      <a:r>
                        <a:rPr lang="ru-RU" sz="1800" dirty="0">
                          <a:solidFill>
                            <a:srgbClr val="FF0000"/>
                          </a:solidFill>
                          <a:latin typeface="Times New Roman"/>
                          <a:ea typeface="Times New Roman"/>
                          <a:cs typeface="Times New Roman"/>
                        </a:rPr>
                        <a:t>Виды ресурсов</a:t>
                      </a:r>
                      <a:endParaRPr lang="ru-RU" sz="1400" dirty="0">
                        <a:solidFill>
                          <a:srgbClr val="FF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ru-RU" sz="1800" dirty="0">
                          <a:solidFill>
                            <a:srgbClr val="FF0000"/>
                          </a:solidFill>
                          <a:latin typeface="Times New Roman"/>
                          <a:ea typeface="Times New Roman"/>
                          <a:cs typeface="Times New Roman"/>
                        </a:rPr>
                        <a:t>Краткое пояснение</a:t>
                      </a:r>
                      <a:endParaRPr lang="ru-RU" sz="1400" dirty="0">
                        <a:solidFill>
                          <a:srgbClr val="FF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r>
              <a:tr h="1200154">
                <a:tc>
                  <a:txBody>
                    <a:bodyPr/>
                    <a:lstStyle/>
                    <a:p>
                      <a:pPr algn="just">
                        <a:lnSpc>
                          <a:spcPct val="115000"/>
                        </a:lnSpc>
                        <a:spcAft>
                          <a:spcPts val="0"/>
                        </a:spcAft>
                      </a:pPr>
                      <a:r>
                        <a:rPr lang="ru-RU" sz="1800" dirty="0">
                          <a:solidFill>
                            <a:srgbClr val="FF0000"/>
                          </a:solidFill>
                          <a:latin typeface="Times New Roman"/>
                          <a:ea typeface="Times New Roman"/>
                          <a:cs typeface="Times New Roman"/>
                        </a:rPr>
                        <a:t>Кадровые </a:t>
                      </a:r>
                      <a:endParaRPr lang="ru-RU" sz="1400" dirty="0">
                        <a:solidFill>
                          <a:srgbClr val="FF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just">
                        <a:lnSpc>
                          <a:spcPct val="115000"/>
                        </a:lnSpc>
                        <a:spcAft>
                          <a:spcPts val="0"/>
                        </a:spcAft>
                      </a:pPr>
                      <a:r>
                        <a:rPr lang="ru-RU" sz="1800" dirty="0">
                          <a:solidFill>
                            <a:srgbClr val="FF0000"/>
                          </a:solidFill>
                          <a:latin typeface="Times New Roman"/>
                          <a:ea typeface="Times New Roman"/>
                          <a:cs typeface="Times New Roman"/>
                        </a:rPr>
                        <a:t>Администрация школы, учителя-предметники, представители общественных организаций</a:t>
                      </a:r>
                      <a:endParaRPr lang="ru-RU" sz="1400" dirty="0">
                        <a:solidFill>
                          <a:srgbClr val="FF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r>
              <a:tr h="1200154">
                <a:tc>
                  <a:txBody>
                    <a:bodyPr/>
                    <a:lstStyle/>
                    <a:p>
                      <a:pPr algn="just">
                        <a:lnSpc>
                          <a:spcPct val="115000"/>
                        </a:lnSpc>
                        <a:spcAft>
                          <a:spcPts val="0"/>
                        </a:spcAft>
                      </a:pPr>
                      <a:r>
                        <a:rPr lang="ru-RU" sz="1800" dirty="0">
                          <a:solidFill>
                            <a:srgbClr val="FF0000"/>
                          </a:solidFill>
                          <a:latin typeface="Times New Roman"/>
                          <a:ea typeface="Times New Roman"/>
                          <a:cs typeface="Times New Roman"/>
                        </a:rPr>
                        <a:t>Материально-технические</a:t>
                      </a:r>
                      <a:endParaRPr lang="ru-RU" sz="1400" dirty="0">
                        <a:solidFill>
                          <a:srgbClr val="FF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just">
                        <a:lnSpc>
                          <a:spcPct val="115000"/>
                        </a:lnSpc>
                        <a:spcAft>
                          <a:spcPts val="0"/>
                        </a:spcAft>
                      </a:pPr>
                      <a:r>
                        <a:rPr lang="ru-RU" sz="1800" dirty="0">
                          <a:solidFill>
                            <a:srgbClr val="FF0000"/>
                          </a:solidFill>
                          <a:latin typeface="Times New Roman"/>
                          <a:ea typeface="Times New Roman"/>
                          <a:cs typeface="Times New Roman"/>
                        </a:rPr>
                        <a:t>Созданы условия для реализации проекта: имеется пришкольный участок</a:t>
                      </a:r>
                      <a:endParaRPr lang="ru-RU" sz="1400" dirty="0">
                        <a:solidFill>
                          <a:srgbClr val="FF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r>
              <a:tr h="1200154">
                <a:tc>
                  <a:txBody>
                    <a:bodyPr/>
                    <a:lstStyle/>
                    <a:p>
                      <a:pPr algn="just">
                        <a:lnSpc>
                          <a:spcPct val="115000"/>
                        </a:lnSpc>
                        <a:spcAft>
                          <a:spcPts val="0"/>
                        </a:spcAft>
                      </a:pPr>
                      <a:r>
                        <a:rPr lang="ru-RU" sz="1800" dirty="0">
                          <a:solidFill>
                            <a:srgbClr val="FF0000"/>
                          </a:solidFill>
                          <a:latin typeface="Times New Roman"/>
                          <a:ea typeface="Times New Roman"/>
                          <a:cs typeface="Times New Roman"/>
                        </a:rPr>
                        <a:t>Информационные </a:t>
                      </a:r>
                      <a:endParaRPr lang="ru-RU" sz="1400" dirty="0">
                        <a:solidFill>
                          <a:srgbClr val="FF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just">
                        <a:lnSpc>
                          <a:spcPct val="115000"/>
                        </a:lnSpc>
                        <a:spcAft>
                          <a:spcPts val="0"/>
                        </a:spcAft>
                      </a:pPr>
                      <a:r>
                        <a:rPr lang="ru-RU" sz="1800" dirty="0">
                          <a:solidFill>
                            <a:srgbClr val="FF0000"/>
                          </a:solidFill>
                          <a:latin typeface="Times New Roman"/>
                          <a:ea typeface="Times New Roman"/>
                          <a:cs typeface="Times New Roman"/>
                        </a:rPr>
                        <a:t>Школьный сайт </a:t>
                      </a:r>
                      <a:r>
                        <a:rPr lang="ru-RU" sz="1800" dirty="0" smtClean="0">
                          <a:solidFill>
                            <a:srgbClr val="FF0000"/>
                          </a:solidFill>
                          <a:latin typeface="Times New Roman"/>
                          <a:ea typeface="Times New Roman"/>
                          <a:cs typeface="Times New Roman"/>
                        </a:rPr>
                        <a:t>(</a:t>
                      </a:r>
                      <a:r>
                        <a:rPr lang="en-US" sz="1800" dirty="0" smtClean="0">
                          <a:solidFill>
                            <a:srgbClr val="FF0000"/>
                          </a:solidFill>
                          <a:latin typeface="Times New Roman"/>
                          <a:ea typeface="Times New Roman"/>
                          <a:cs typeface="Times New Roman"/>
                        </a:rPr>
                        <a:t>www.aiti-mohk.edu95.ru</a:t>
                      </a:r>
                      <a:r>
                        <a:rPr lang="ru-RU" sz="1800" dirty="0" smtClean="0">
                          <a:solidFill>
                            <a:srgbClr val="FF0000"/>
                          </a:solidFill>
                          <a:latin typeface="Times New Roman"/>
                          <a:ea typeface="Times New Roman"/>
                          <a:cs typeface="Times New Roman"/>
                        </a:rPr>
                        <a:t>), </a:t>
                      </a:r>
                      <a:r>
                        <a:rPr lang="ru-RU" sz="1800" dirty="0">
                          <a:solidFill>
                            <a:srgbClr val="FF0000"/>
                          </a:solidFill>
                          <a:latin typeface="Times New Roman"/>
                          <a:ea typeface="Times New Roman"/>
                          <a:cs typeface="Times New Roman"/>
                        </a:rPr>
                        <a:t>электронная </a:t>
                      </a:r>
                      <a:r>
                        <a:rPr lang="ru-RU" sz="1800" dirty="0" smtClean="0">
                          <a:solidFill>
                            <a:srgbClr val="FF0000"/>
                          </a:solidFill>
                          <a:latin typeface="Times New Roman"/>
                          <a:ea typeface="Times New Roman"/>
                          <a:cs typeface="Times New Roman"/>
                        </a:rPr>
                        <a:t>почта, сотрудничество </a:t>
                      </a:r>
                      <a:r>
                        <a:rPr lang="ru-RU" sz="1800" dirty="0">
                          <a:solidFill>
                            <a:srgbClr val="FF0000"/>
                          </a:solidFill>
                          <a:latin typeface="Times New Roman"/>
                          <a:ea typeface="Times New Roman"/>
                          <a:cs typeface="Times New Roman"/>
                        </a:rPr>
                        <a:t>с районной газетой «</a:t>
                      </a:r>
                      <a:r>
                        <a:rPr lang="ru-RU" sz="1800" dirty="0" err="1">
                          <a:solidFill>
                            <a:srgbClr val="FF0000"/>
                          </a:solidFill>
                          <a:latin typeface="Times New Roman"/>
                          <a:ea typeface="Times New Roman"/>
                          <a:cs typeface="Times New Roman"/>
                        </a:rPr>
                        <a:t>Халкъан</a:t>
                      </a:r>
                      <a:r>
                        <a:rPr lang="ru-RU" sz="1800" dirty="0">
                          <a:solidFill>
                            <a:srgbClr val="FF0000"/>
                          </a:solidFill>
                          <a:latin typeface="Times New Roman"/>
                          <a:ea typeface="Times New Roman"/>
                          <a:cs typeface="Times New Roman"/>
                        </a:rPr>
                        <a:t> </a:t>
                      </a:r>
                      <a:r>
                        <a:rPr lang="ru-RU" sz="1800" dirty="0" err="1">
                          <a:solidFill>
                            <a:srgbClr val="FF0000"/>
                          </a:solidFill>
                          <a:latin typeface="Times New Roman"/>
                          <a:ea typeface="Times New Roman"/>
                          <a:cs typeface="Times New Roman"/>
                        </a:rPr>
                        <a:t>дош</a:t>
                      </a:r>
                      <a:r>
                        <a:rPr lang="ru-RU" sz="1800" dirty="0">
                          <a:solidFill>
                            <a:srgbClr val="FF0000"/>
                          </a:solidFill>
                          <a:latin typeface="Times New Roman"/>
                          <a:ea typeface="Times New Roman"/>
                          <a:cs typeface="Times New Roman"/>
                        </a:rPr>
                        <a:t>»</a:t>
                      </a:r>
                      <a:endParaRPr lang="ru-RU" sz="1400" dirty="0">
                        <a:solidFill>
                          <a:srgbClr val="FF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r>
              <a:tr h="1800229">
                <a:tc>
                  <a:txBody>
                    <a:bodyPr/>
                    <a:lstStyle/>
                    <a:p>
                      <a:pPr algn="just">
                        <a:lnSpc>
                          <a:spcPct val="115000"/>
                        </a:lnSpc>
                        <a:spcAft>
                          <a:spcPts val="0"/>
                        </a:spcAft>
                      </a:pPr>
                      <a:r>
                        <a:rPr lang="ru-RU" sz="1800">
                          <a:solidFill>
                            <a:srgbClr val="FF0000"/>
                          </a:solidFill>
                          <a:latin typeface="Times New Roman"/>
                          <a:ea typeface="Times New Roman"/>
                          <a:cs typeface="Times New Roman"/>
                        </a:rPr>
                        <a:t>Программно-методические </a:t>
                      </a:r>
                      <a:endParaRPr lang="ru-RU" sz="1400">
                        <a:solidFill>
                          <a:srgbClr val="FF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just">
                        <a:lnSpc>
                          <a:spcPct val="115000"/>
                        </a:lnSpc>
                        <a:spcAft>
                          <a:spcPts val="0"/>
                        </a:spcAft>
                      </a:pPr>
                      <a:r>
                        <a:rPr lang="ru-RU" sz="1800" dirty="0">
                          <a:solidFill>
                            <a:srgbClr val="FF0000"/>
                          </a:solidFill>
                          <a:latin typeface="Times New Roman"/>
                          <a:ea typeface="Times New Roman"/>
                          <a:cs typeface="Times New Roman"/>
                        </a:rPr>
                        <a:t> Методические рекомендации для учителя «Исследовательская работа учащихся в сельской школе с профильным обучением» </a:t>
                      </a:r>
                      <a:endParaRPr lang="ru-RU" sz="1400" dirty="0">
                        <a:solidFill>
                          <a:srgbClr val="FF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r>
            </a:tbl>
          </a:graphicData>
        </a:graphic>
      </p:graphicFrame>
      <p:sp>
        <p:nvSpPr>
          <p:cNvPr id="20481" name="Rectangle 1"/>
          <p:cNvSpPr>
            <a:spLocks noChangeArrowheads="1"/>
          </p:cNvSpPr>
          <p:nvPr/>
        </p:nvSpPr>
        <p:spPr bwMode="auto">
          <a:xfrm>
            <a:off x="0" y="0"/>
            <a:ext cx="9144000" cy="800219"/>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95250" algn="ctr"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Ресурсное обеспечение</a:t>
            </a:r>
            <a:endParaRPr kumimoji="0" lang="ru-RU" sz="1100" b="0" i="0" u="none" strike="noStrike" cap="none" normalizeH="0" baseline="0" dirty="0" smtClean="0">
              <a:ln>
                <a:noFill/>
              </a:ln>
              <a:solidFill>
                <a:srgbClr val="0070C0"/>
              </a:solidFill>
              <a:effectLst/>
              <a:latin typeface="Arial" pitchFamily="34" charset="0"/>
              <a:cs typeface="Arial" pitchFamily="34" charset="0"/>
            </a:endParaRPr>
          </a:p>
          <a:p>
            <a:pPr marL="0" marR="0" lvl="0" indent="9525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advTm="40000">
    <p:newsfla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0" y="214290"/>
            <a:ext cx="9144000" cy="581697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Сроки реализации проекта </a:t>
            </a:r>
            <a:endParaRPr kumimoji="0" lang="ru-RU" sz="14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accent4"/>
                </a:solidFill>
                <a:effectLst/>
                <a:latin typeface="Times New Roman" pitchFamily="18" charset="0"/>
                <a:ea typeface="Times New Roman" pitchFamily="18" charset="0"/>
                <a:cs typeface="Times New Roman" pitchFamily="18" charset="0"/>
              </a:rPr>
              <a:t>Организационно-подготовительный </a:t>
            </a:r>
            <a:endParaRPr kumimoji="0" lang="ru-RU" sz="1100" b="0" i="0" u="none" strike="noStrike" cap="none" normalizeH="0" baseline="0" dirty="0" smtClean="0">
              <a:ln>
                <a:noFill/>
              </a:ln>
              <a:solidFill>
                <a:schemeClr val="accent4"/>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accent4"/>
                </a:solidFill>
                <a:effectLst/>
                <a:latin typeface="Times New Roman" pitchFamily="18" charset="0"/>
                <a:ea typeface="Times New Roman" pitchFamily="18" charset="0"/>
                <a:cs typeface="Times New Roman" pitchFamily="18" charset="0"/>
              </a:rPr>
              <a:t>(01.03.2017-31.03.2017)</a:t>
            </a:r>
            <a:endParaRPr kumimoji="0" lang="ru-RU" sz="1100" b="0" i="0" u="none" strike="noStrike" cap="none" normalizeH="0" baseline="0" dirty="0" smtClean="0">
              <a:ln>
                <a:noFill/>
              </a:ln>
              <a:solidFill>
                <a:schemeClr val="accent4"/>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определение источников информации;</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планирование способов сбора и анализа информации;</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сбор и систематизация материалов</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accent4"/>
                </a:solidFill>
                <a:effectLst/>
                <a:latin typeface="Times New Roman" pitchFamily="18" charset="0"/>
                <a:ea typeface="Times New Roman" pitchFamily="18" charset="0"/>
                <a:cs typeface="Times New Roman" pitchFamily="18" charset="0"/>
              </a:rPr>
              <a:t>Технологический </a:t>
            </a:r>
            <a:endParaRPr kumimoji="0" lang="ru-RU" sz="1100" b="0" i="0" u="none" strike="noStrike" cap="none" normalizeH="0" baseline="0" dirty="0" smtClean="0">
              <a:ln>
                <a:noFill/>
              </a:ln>
              <a:solidFill>
                <a:schemeClr val="accent4"/>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accent4"/>
                </a:solidFill>
                <a:effectLst/>
                <a:latin typeface="Times New Roman" pitchFamily="18" charset="0"/>
                <a:ea typeface="Times New Roman" pitchFamily="18" charset="0"/>
                <a:cs typeface="Times New Roman" pitchFamily="18" charset="0"/>
              </a:rPr>
              <a:t>(01.04.2017-30.10.2017)</a:t>
            </a:r>
            <a:endParaRPr kumimoji="0" lang="ru-RU" sz="1100" b="0" i="0" u="none" strike="noStrike" cap="none" normalizeH="0" baseline="0" dirty="0" smtClean="0">
              <a:ln>
                <a:noFill/>
              </a:ln>
              <a:solidFill>
                <a:schemeClr val="accent4"/>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пахота пришкольного огорода;</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планировка и разбивка сада;</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посадка деревьев и кустарников.</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accent4"/>
                </a:solidFill>
                <a:effectLst/>
                <a:latin typeface="Times New Roman" pitchFamily="18" charset="0"/>
                <a:ea typeface="Times New Roman" pitchFamily="18" charset="0"/>
                <a:cs typeface="Times New Roman" pitchFamily="18" charset="0"/>
              </a:rPr>
              <a:t>Заключительный  </a:t>
            </a:r>
            <a:endParaRPr kumimoji="0" lang="ru-RU" sz="1100" b="0" i="0" u="none" strike="noStrike" cap="none" normalizeH="0" baseline="0" dirty="0" smtClean="0">
              <a:ln>
                <a:noFill/>
              </a:ln>
              <a:solidFill>
                <a:schemeClr val="accent4"/>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lang="ru-RU" sz="2800" dirty="0" smtClean="0">
                <a:solidFill>
                  <a:schemeClr val="tx1"/>
                </a:solidFill>
                <a:latin typeface="Times New Roman" pitchFamily="18" charset="0"/>
                <a:ea typeface="Times New Roman" pitchFamily="18" charset="0"/>
                <a:cs typeface="Times New Roman" pitchFamily="18" charset="0"/>
              </a:rPr>
              <a:t>-с</a:t>
            </a:r>
            <a:r>
              <a:rPr kumimoji="0" lang="ru-RU"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бор урожая.</a:t>
            </a:r>
            <a:endParaRPr kumimoji="0" lang="ru-RU"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advTm="30000">
    <p:zoom dir="in"/>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0" y="-1510804"/>
            <a:ext cx="9144000" cy="9879628"/>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449263"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accent4"/>
                </a:solidFill>
                <a:effectLst/>
                <a:latin typeface="Times New Roman" pitchFamily="18" charset="0"/>
                <a:ea typeface="Times New Roman" pitchFamily="18" charset="0"/>
                <a:cs typeface="Times New Roman" pitchFamily="18" charset="0"/>
              </a:rPr>
              <a:t>Краткое описание проекта по этапам</a:t>
            </a:r>
            <a:endParaRPr kumimoji="0" lang="ru-RU" sz="1050" b="0" i="0" u="none" strike="noStrike" cap="none" normalizeH="0" baseline="0" dirty="0" smtClean="0">
              <a:ln>
                <a:noFill/>
              </a:ln>
              <a:solidFill>
                <a:schemeClr val="accent4"/>
              </a:solidFill>
              <a:effectLst/>
              <a:latin typeface="Arial" pitchFamily="34" charset="0"/>
              <a:cs typeface="Arial" pitchFamily="34" charset="0"/>
            </a:endParaRPr>
          </a:p>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accent4"/>
                </a:solidFill>
                <a:effectLst/>
                <a:latin typeface="Times New Roman" pitchFamily="18" charset="0"/>
                <a:ea typeface="Times New Roman" pitchFamily="18" charset="0"/>
                <a:cs typeface="Times New Roman" pitchFamily="18" charset="0"/>
              </a:rPr>
              <a:t>Организационно-подготовительный </a:t>
            </a:r>
            <a:endParaRPr kumimoji="0" lang="ru-RU" sz="1050" b="0" i="0" u="none" strike="noStrike" cap="none" normalizeH="0" baseline="0" dirty="0" smtClean="0">
              <a:ln>
                <a:noFill/>
              </a:ln>
              <a:solidFill>
                <a:schemeClr val="accent4"/>
              </a:solidFill>
              <a:effectLst/>
              <a:latin typeface="Arial" pitchFamily="34" charset="0"/>
              <a:cs typeface="Arial" pitchFamily="34" charset="0"/>
            </a:endParaRPr>
          </a:p>
          <a:p>
            <a:pPr lvl="0" indent="449263" eaLnBrk="0" fontAlgn="base" hangingPunct="0">
              <a:spcBef>
                <a:spcPct val="0"/>
              </a:spcBef>
              <a:spcAft>
                <a:spcPct val="0"/>
              </a:spcAft>
            </a:pPr>
            <a:r>
              <a:rPr kumimoji="0" lang="ru-RU" sz="2400" b="1" i="0" u="none" strike="noStrike" cap="none" normalizeH="0" baseline="0" dirty="0" smtClean="0">
                <a:ln>
                  <a:noFill/>
                </a:ln>
                <a:solidFill>
                  <a:schemeClr val="accent4"/>
                </a:solidFill>
                <a:effectLst/>
                <a:latin typeface="Times New Roman" pitchFamily="18" charset="0"/>
                <a:ea typeface="Times New Roman" pitchFamily="18" charset="0"/>
                <a:cs typeface="Times New Roman" pitchFamily="18" charset="0"/>
              </a:rPr>
              <a:t>                                (01.03.2017-31.03.2017)</a:t>
            </a:r>
            <a:r>
              <a:rPr lang="ru-RU" sz="1050" dirty="0" smtClean="0">
                <a:solidFill>
                  <a:schemeClr val="tx1"/>
                </a:solidFill>
                <a:latin typeface="Times New Roman" pitchFamily="18" charset="0"/>
                <a:ea typeface="Times New Roman" pitchFamily="18" charset="0"/>
                <a:cs typeface="Times New Roman" pitchFamily="18" charset="0"/>
              </a:rPr>
              <a:t> </a:t>
            </a:r>
          </a:p>
          <a:p>
            <a:pPr lvl="0" indent="449263" eaLnBrk="0" fontAlgn="base" hangingPunct="0">
              <a:spcBef>
                <a:spcPct val="0"/>
              </a:spcBef>
              <a:spcAft>
                <a:spcPct val="0"/>
              </a:spcAft>
            </a:pPr>
            <a:r>
              <a:rPr lang="ru-RU" sz="1050" dirty="0" smtClean="0">
                <a:solidFill>
                  <a:schemeClr val="tx1"/>
                </a:solidFill>
                <a:latin typeface="Times New Roman" pitchFamily="18" charset="0"/>
                <a:ea typeface="Times New Roman" pitchFamily="18" charset="0"/>
                <a:cs typeface="Times New Roman" pitchFamily="18" charset="0"/>
              </a:rPr>
              <a:t>          </a:t>
            </a:r>
            <a:r>
              <a:rPr lang="ru-RU" sz="2800" dirty="0" smtClean="0">
                <a:solidFill>
                  <a:schemeClr val="tx1"/>
                </a:solidFill>
                <a:latin typeface="Times New Roman" pitchFamily="18" charset="0"/>
                <a:ea typeface="Times New Roman" pitchFamily="18" charset="0"/>
                <a:cs typeface="Times New Roman" pitchFamily="18" charset="0"/>
              </a:rPr>
              <a:t>Мы изучили и проанализировали специальную литературу</a:t>
            </a:r>
            <a:r>
              <a:rPr lang="en-US" sz="2800" dirty="0" smtClean="0">
                <a:solidFill>
                  <a:schemeClr val="tx1"/>
                </a:solidFill>
                <a:latin typeface="Times New Roman" pitchFamily="18" charset="0"/>
                <a:ea typeface="Times New Roman" pitchFamily="18" charset="0"/>
                <a:cs typeface="Times New Roman" pitchFamily="18" charset="0"/>
              </a:rPr>
              <a:t> </a:t>
            </a:r>
            <a:r>
              <a:rPr lang="ru-RU" sz="2800" dirty="0" smtClean="0">
                <a:solidFill>
                  <a:schemeClr val="tx1"/>
                </a:solidFill>
                <a:latin typeface="Times New Roman" pitchFamily="18" charset="0"/>
                <a:ea typeface="Times New Roman" pitchFamily="18" charset="0"/>
                <a:cs typeface="Times New Roman" pitchFamily="18" charset="0"/>
              </a:rPr>
              <a:t>и пришли к выводу, что на пришкольном участке возможно будет вырастить  сад.</a:t>
            </a:r>
          </a:p>
          <a:p>
            <a:pPr lvl="0" indent="449263" eaLnBrk="0" fontAlgn="base" hangingPunct="0">
              <a:spcBef>
                <a:spcPct val="0"/>
              </a:spcBef>
              <a:spcAft>
                <a:spcPct val="0"/>
              </a:spcAft>
            </a:pPr>
            <a:r>
              <a:rPr lang="ru-RU" sz="2800" dirty="0" smtClean="0">
                <a:solidFill>
                  <a:schemeClr val="tx1"/>
                </a:solidFill>
                <a:latin typeface="Times New Roman" pitchFamily="18" charset="0"/>
                <a:ea typeface="Times New Roman" pitchFamily="18" charset="0"/>
                <a:cs typeface="Times New Roman" pitchFamily="18" charset="0"/>
              </a:rPr>
              <a:t>	Поэтому, решили выращивать культуры устойчивые к природно-климатическим условиям  Чеченской Республики.</a:t>
            </a:r>
          </a:p>
          <a:p>
            <a:pPr lvl="0" indent="449263" eaLnBrk="0" fontAlgn="base" hangingPunct="0">
              <a:spcBef>
                <a:spcPct val="0"/>
              </a:spcBef>
              <a:spcAft>
                <a:spcPct val="0"/>
              </a:spcAft>
            </a:pPr>
            <a:r>
              <a:rPr lang="ru-RU" sz="2800" dirty="0" smtClean="0">
                <a:solidFill>
                  <a:schemeClr val="tx1"/>
                </a:solidFill>
                <a:latin typeface="Times New Roman" pitchFamily="18" charset="0"/>
                <a:ea typeface="Times New Roman" pitchFamily="18" charset="0"/>
                <a:cs typeface="Times New Roman" pitchFamily="18" charset="0"/>
              </a:rPr>
              <a:t>Размер пришкольного участка позволяет  выращивать такие деревья. Выбрали  такие  культуры: яблони, груши, сливы, черешни, мушмулу; кустарники –  крыжовник, малина, калина. Осенью по периметру участка планируется высадить ягодные кустарники-</a:t>
            </a:r>
            <a:r>
              <a:rPr lang="ru-RU" sz="2800" dirty="0" smtClean="0">
                <a:solidFill>
                  <a:schemeClr val="tx1"/>
                </a:solidFill>
                <a:latin typeface="Calibri" pitchFamily="34" charset="0"/>
                <a:ea typeface="Times New Roman" pitchFamily="18" charset="0"/>
                <a:cs typeface="Times New Roman" pitchFamily="18" charset="0"/>
              </a:rPr>
              <a:t> </a:t>
            </a:r>
            <a:r>
              <a:rPr lang="ru-RU" sz="2800" dirty="0" smtClean="0">
                <a:solidFill>
                  <a:schemeClr val="tx1"/>
                </a:solidFill>
                <a:latin typeface="Times New Roman" pitchFamily="18" charset="0"/>
                <a:ea typeface="Times New Roman" pitchFamily="18" charset="0"/>
                <a:cs typeface="Times New Roman" pitchFamily="18" charset="0"/>
              </a:rPr>
              <a:t>крыжовник,</a:t>
            </a:r>
            <a:r>
              <a:rPr lang="ru-RU" sz="2800" dirty="0" smtClean="0">
                <a:solidFill>
                  <a:schemeClr val="tx1"/>
                </a:solidFill>
                <a:latin typeface="Calibri" pitchFamily="34" charset="0"/>
                <a:ea typeface="Times New Roman" pitchFamily="18" charset="0"/>
                <a:cs typeface="Times New Roman" pitchFamily="18" charset="0"/>
              </a:rPr>
              <a:t> </a:t>
            </a:r>
            <a:r>
              <a:rPr lang="ru-RU" sz="2800" dirty="0" smtClean="0">
                <a:solidFill>
                  <a:schemeClr val="tx1"/>
                </a:solidFill>
                <a:latin typeface="Times New Roman" pitchFamily="18" charset="0"/>
                <a:ea typeface="Times New Roman" pitchFamily="18" charset="0"/>
                <a:cs typeface="Times New Roman" pitchFamily="18" charset="0"/>
              </a:rPr>
              <a:t>калина, малина.</a:t>
            </a:r>
            <a:endParaRPr lang="ru-RU" dirty="0" smtClean="0">
              <a:solidFill>
                <a:schemeClr val="tx1"/>
              </a:solidFill>
              <a:latin typeface="Arial" pitchFamily="34" charset="0"/>
              <a:cs typeface="Arial" pitchFamily="34" charset="0"/>
            </a:endParaRPr>
          </a:p>
          <a:p>
            <a:pPr lvl="0" indent="449263" eaLnBrk="0" fontAlgn="base" hangingPunct="0">
              <a:spcBef>
                <a:spcPct val="0"/>
              </a:spcBef>
              <a:spcAft>
                <a:spcPct val="0"/>
              </a:spcAft>
            </a:pPr>
            <a:r>
              <a:rPr lang="ru-RU" sz="2800" dirty="0" smtClean="0">
                <a:solidFill>
                  <a:schemeClr val="tx1"/>
                </a:solidFill>
                <a:latin typeface="Times New Roman" pitchFamily="18" charset="0"/>
                <a:ea typeface="Times New Roman" pitchFamily="18" charset="0"/>
                <a:cs typeface="Times New Roman" pitchFamily="18" charset="0"/>
              </a:rPr>
              <a:t>Сорта яблонь:</a:t>
            </a:r>
            <a:r>
              <a:rPr lang="ru-RU" sz="2800" dirty="0" smtClean="0">
                <a:solidFill>
                  <a:schemeClr val="tx1"/>
                </a:solidFill>
                <a:latin typeface="Calibri" pitchFamily="34" charset="0"/>
                <a:ea typeface="Times New Roman" pitchFamily="18" charset="0"/>
                <a:cs typeface="Times New Roman" pitchFamily="18" charset="0"/>
              </a:rPr>
              <a:t> </a:t>
            </a:r>
            <a:r>
              <a:rPr lang="ru-RU" sz="2800" dirty="0" err="1" smtClean="0">
                <a:solidFill>
                  <a:schemeClr val="tx1"/>
                </a:solidFill>
                <a:latin typeface="Times New Roman" pitchFamily="18" charset="0"/>
                <a:ea typeface="Times New Roman" pitchFamily="18" charset="0"/>
                <a:cs typeface="Times New Roman" pitchFamily="18" charset="0"/>
              </a:rPr>
              <a:t>колоновидная</a:t>
            </a:r>
            <a:r>
              <a:rPr lang="ru-RU" sz="2800" dirty="0" smtClean="0">
                <a:solidFill>
                  <a:schemeClr val="tx1"/>
                </a:solidFill>
                <a:latin typeface="Times New Roman" pitchFamily="18" charset="0"/>
                <a:ea typeface="Times New Roman" pitchFamily="18" charset="0"/>
                <a:cs typeface="Times New Roman" pitchFamily="18" charset="0"/>
              </a:rPr>
              <a:t>, </a:t>
            </a:r>
            <a:r>
              <a:rPr lang="ru-RU" sz="2800" dirty="0" err="1" smtClean="0">
                <a:solidFill>
                  <a:schemeClr val="tx1"/>
                </a:solidFill>
                <a:latin typeface="Times New Roman" pitchFamily="18" charset="0"/>
                <a:ea typeface="Times New Roman" pitchFamily="18" charset="0"/>
                <a:cs typeface="Times New Roman" pitchFamily="18" charset="0"/>
              </a:rPr>
              <a:t>Делишес</a:t>
            </a:r>
            <a:r>
              <a:rPr lang="ru-RU" sz="2800" dirty="0" smtClean="0">
                <a:solidFill>
                  <a:schemeClr val="tx1"/>
                </a:solidFill>
                <a:latin typeface="Times New Roman" pitchFamily="18" charset="0"/>
                <a:ea typeface="Times New Roman" pitchFamily="18" charset="0"/>
                <a:cs typeface="Times New Roman" pitchFamily="18" charset="0"/>
              </a:rPr>
              <a:t>, </a:t>
            </a:r>
            <a:r>
              <a:rPr lang="ru-RU" sz="2800" dirty="0" err="1" smtClean="0">
                <a:solidFill>
                  <a:schemeClr val="tx1"/>
                </a:solidFill>
                <a:latin typeface="Times New Roman" pitchFamily="18" charset="0"/>
                <a:ea typeface="Times New Roman" pitchFamily="18" charset="0"/>
                <a:cs typeface="Times New Roman" pitchFamily="18" charset="0"/>
              </a:rPr>
              <a:t>Симиренко</a:t>
            </a:r>
            <a:r>
              <a:rPr lang="ru-RU" sz="2800" dirty="0" smtClean="0">
                <a:solidFill>
                  <a:schemeClr val="tx1"/>
                </a:solidFill>
                <a:latin typeface="Times New Roman" pitchFamily="18" charset="0"/>
                <a:ea typeface="Times New Roman" pitchFamily="18" charset="0"/>
                <a:cs typeface="Times New Roman" pitchFamily="18" charset="0"/>
              </a:rPr>
              <a:t>, Джонатан, карликовые, Белый налив.</a:t>
            </a:r>
            <a:endParaRPr lang="ru-RU" dirty="0" smtClean="0">
              <a:solidFill>
                <a:schemeClr val="tx1"/>
              </a:solidFill>
              <a:latin typeface="Arial" pitchFamily="34" charset="0"/>
              <a:cs typeface="Arial" pitchFamily="34" charset="0"/>
            </a:endParaRPr>
          </a:p>
          <a:p>
            <a:pPr lvl="0" indent="449263" eaLnBrk="0" fontAlgn="base" hangingPunct="0">
              <a:spcBef>
                <a:spcPct val="0"/>
              </a:spcBef>
              <a:spcAft>
                <a:spcPct val="0"/>
              </a:spcAft>
            </a:pPr>
            <a:r>
              <a:rPr lang="ru-RU" sz="2800" dirty="0" smtClean="0">
                <a:solidFill>
                  <a:schemeClr val="tx1"/>
                </a:solidFill>
                <a:latin typeface="Times New Roman" pitchFamily="18" charset="0"/>
                <a:ea typeface="Times New Roman" pitchFamily="18" charset="0"/>
                <a:cs typeface="Times New Roman" pitchFamily="18" charset="0"/>
              </a:rPr>
              <a:t>Сорта груш:</a:t>
            </a:r>
            <a:r>
              <a:rPr lang="ru-RU" sz="2800" dirty="0" smtClean="0">
                <a:solidFill>
                  <a:schemeClr val="tx1"/>
                </a:solidFill>
                <a:latin typeface="Calibri" pitchFamily="34" charset="0"/>
                <a:ea typeface="Times New Roman" pitchFamily="18" charset="0"/>
                <a:cs typeface="Times New Roman" pitchFamily="18" charset="0"/>
              </a:rPr>
              <a:t> </a:t>
            </a:r>
            <a:r>
              <a:rPr lang="ru-RU" sz="2800" dirty="0" smtClean="0">
                <a:solidFill>
                  <a:schemeClr val="tx1"/>
                </a:solidFill>
                <a:latin typeface="Times New Roman" pitchFamily="18" charset="0"/>
                <a:ea typeface="Times New Roman" pitchFamily="18" charset="0"/>
                <a:cs typeface="Times New Roman" pitchFamily="18" charset="0"/>
              </a:rPr>
              <a:t> скороспелая из Мичуринска.</a:t>
            </a:r>
            <a:endParaRPr lang="ru-RU" dirty="0" smtClean="0">
              <a:solidFill>
                <a:schemeClr val="tx1"/>
              </a:solidFill>
              <a:latin typeface="Arial" pitchFamily="34" charset="0"/>
              <a:cs typeface="Arial" pitchFamily="34" charset="0"/>
            </a:endParaRPr>
          </a:p>
          <a:p>
            <a:pPr lvl="0" indent="449263" eaLnBrk="0" fontAlgn="base" hangingPunct="0">
              <a:spcBef>
                <a:spcPct val="0"/>
              </a:spcBef>
              <a:spcAft>
                <a:spcPct val="0"/>
              </a:spcAft>
            </a:pPr>
            <a:r>
              <a:rPr lang="ru-RU" sz="2800" dirty="0" smtClean="0">
                <a:solidFill>
                  <a:schemeClr val="tx1"/>
                </a:solidFill>
                <a:latin typeface="Times New Roman" pitchFamily="18" charset="0"/>
                <a:ea typeface="Times New Roman" pitchFamily="18" charset="0"/>
                <a:cs typeface="Times New Roman" pitchFamily="18" charset="0"/>
              </a:rPr>
              <a:t> Мушмула Дербентская</a:t>
            </a:r>
            <a:endParaRPr lang="ru-RU" dirty="0" smtClean="0">
              <a:solidFill>
                <a:schemeClr val="tx1"/>
              </a:solidFill>
              <a:latin typeface="Arial" pitchFamily="34" charset="0"/>
              <a:cs typeface="Arial" pitchFamily="34" charset="0"/>
            </a:endParaRPr>
          </a:p>
          <a:p>
            <a:pPr lvl="0" indent="449263" eaLnBrk="0" fontAlgn="base" hangingPunct="0">
              <a:spcBef>
                <a:spcPct val="0"/>
              </a:spcBef>
              <a:spcAft>
                <a:spcPct val="0"/>
              </a:spcAft>
            </a:pPr>
            <a:r>
              <a:rPr lang="ru-RU" sz="2800" dirty="0" smtClean="0">
                <a:solidFill>
                  <a:schemeClr val="tx1"/>
                </a:solidFill>
                <a:latin typeface="Times New Roman" pitchFamily="18" charset="0"/>
                <a:ea typeface="Times New Roman" pitchFamily="18" charset="0"/>
                <a:cs typeface="Times New Roman" pitchFamily="18" charset="0"/>
              </a:rPr>
              <a:t>Черешня: Наполеон</a:t>
            </a:r>
            <a:endParaRPr lang="ru-RU" sz="3600" dirty="0" smtClean="0">
              <a:solidFill>
                <a:schemeClr val="tx1"/>
              </a:solidFill>
              <a:latin typeface="Arial" pitchFamily="34" charset="0"/>
              <a:cs typeface="Arial" pitchFamily="34" charset="0"/>
            </a:endParaRPr>
          </a:p>
          <a:p>
            <a:pPr marL="0" marR="0" lvl="0" indent="449263" algn="ctr" defTabSz="914400" rtl="0" eaLnBrk="0" fontAlgn="base" latinLnBrk="0" hangingPunct="0">
              <a:lnSpc>
                <a:spcPct val="100000"/>
              </a:lnSpc>
              <a:spcBef>
                <a:spcPct val="0"/>
              </a:spcBef>
              <a:spcAft>
                <a:spcPct val="0"/>
              </a:spcAft>
              <a:buClrTx/>
              <a:buSzTx/>
              <a:buFontTx/>
              <a:buNone/>
              <a:tabLst/>
            </a:pPr>
            <a:endParaRPr kumimoji="0" lang="ru-RU" sz="2800" b="0" i="0" u="none" strike="noStrike" cap="none" normalizeH="0" baseline="0" dirty="0" smtClean="0">
              <a:ln>
                <a:noFill/>
              </a:ln>
              <a:solidFill>
                <a:schemeClr val="accent4"/>
              </a:solidFill>
              <a:effectLst/>
              <a:latin typeface="Arial" pitchFamily="34" charset="0"/>
              <a:cs typeface="Arial" pitchFamily="34" charset="0"/>
            </a:endParaRPr>
          </a:p>
          <a:p>
            <a:pPr marL="0" marR="0" lvl="0" indent="449263" defTabSz="914400" rtl="0" eaLnBrk="0" fontAlgn="base" latinLnBrk="0" hangingPunct="0">
              <a:lnSpc>
                <a:spcPct val="100000"/>
              </a:lnSpc>
              <a:spcBef>
                <a:spcPct val="0"/>
              </a:spcBef>
              <a:spcAft>
                <a:spcPct val="0"/>
              </a:spcAft>
              <a:buClrTx/>
              <a:buSzTx/>
              <a:buFontTx/>
              <a:buNone/>
              <a:tabLst/>
            </a:pPr>
            <a:r>
              <a:rPr kumimoji="0" lang="ru-RU" sz="6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advTm="40000">
    <p:circl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0" y="307776"/>
            <a:ext cx="9144000" cy="630942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4000" b="1" i="0" u="none" strike="noStrike" cap="none" normalizeH="0" baseline="0" dirty="0" smtClean="0">
                <a:ln>
                  <a:noFill/>
                </a:ln>
                <a:solidFill>
                  <a:schemeClr val="accent6">
                    <a:lumMod val="75000"/>
                  </a:schemeClr>
                </a:solidFill>
                <a:effectLst/>
                <a:latin typeface="Times New Roman" pitchFamily="18" charset="0"/>
                <a:ea typeface="Times New Roman" pitchFamily="18" charset="0"/>
                <a:cs typeface="Times New Roman" pitchFamily="18" charset="0"/>
              </a:rPr>
              <a:t>Технологический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accent6">
                  <a:lumMod val="75000"/>
                </a:schemeClr>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4000" b="1" i="0" u="none" strike="noStrike" cap="none" normalizeH="0" baseline="0" dirty="0" smtClean="0">
                <a:ln>
                  <a:noFill/>
                </a:ln>
                <a:solidFill>
                  <a:schemeClr val="accent6">
                    <a:lumMod val="75000"/>
                  </a:schemeClr>
                </a:solidFill>
                <a:effectLst/>
                <a:latin typeface="Times New Roman" pitchFamily="18" charset="0"/>
                <a:ea typeface="Times New Roman" pitchFamily="18" charset="0"/>
                <a:cs typeface="Times New Roman" pitchFamily="18" charset="0"/>
              </a:rPr>
              <a:t>(01.04.2017-30.10.2017)</a:t>
            </a:r>
          </a:p>
          <a:p>
            <a:pPr marL="0" marR="0" lvl="0" indent="0" algn="ctr" defTabSz="914400" rtl="0" eaLnBrk="0" fontAlgn="base" latinLnBrk="0" hangingPunct="0">
              <a:lnSpc>
                <a:spcPct val="100000"/>
              </a:lnSpc>
              <a:spcBef>
                <a:spcPct val="0"/>
              </a:spcBef>
              <a:spcAft>
                <a:spcPct val="0"/>
              </a:spcAft>
              <a:buClrTx/>
              <a:buSzTx/>
              <a:buFontTx/>
              <a:buNone/>
              <a:tabLst/>
            </a:pPr>
            <a:endParaRPr lang="ru-RU" sz="4000" b="1" dirty="0" smtClean="0">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algn="just" eaLnBrk="0" fontAlgn="base" hangingPunct="0">
              <a:spcBef>
                <a:spcPct val="0"/>
              </a:spcBef>
              <a:spcAft>
                <a:spcPct val="0"/>
              </a:spcAft>
              <a:buFontTx/>
              <a:buChar char="-"/>
            </a:pPr>
            <a:r>
              <a:rPr lang="ru-RU" sz="3600" dirty="0" smtClean="0">
                <a:solidFill>
                  <a:srgbClr val="FF0000"/>
                </a:solidFill>
                <a:latin typeface="Times New Roman" pitchFamily="18" charset="0"/>
                <a:ea typeface="Times New Roman" pitchFamily="18" charset="0"/>
                <a:cs typeface="Times New Roman" pitchFamily="18" charset="0"/>
              </a:rPr>
              <a:t>планировка и разбивка  сада;</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ru-RU" sz="36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ru-RU" sz="1400" b="0" i="0" u="none" strike="noStrike" cap="none" normalizeH="0" baseline="0" dirty="0" smtClean="0">
              <a:ln>
                <a:noFill/>
              </a:ln>
              <a:solidFill>
                <a:srgbClr val="FF0000"/>
              </a:solidFill>
              <a:effectLst/>
              <a:latin typeface="Arial" pitchFamily="34" charset="0"/>
              <a:cs typeface="Arial" pitchFamily="34" charset="0"/>
            </a:endParaRPr>
          </a:p>
          <a:p>
            <a:pPr algn="just" eaLnBrk="0" fontAlgn="base" hangingPunct="0">
              <a:spcBef>
                <a:spcPct val="0"/>
              </a:spcBef>
              <a:spcAft>
                <a:spcPct val="0"/>
              </a:spcAft>
              <a:buFontTx/>
              <a:buChar char="-"/>
            </a:pPr>
            <a:r>
              <a:rPr lang="ru-RU" sz="3600" dirty="0" smtClean="0">
                <a:solidFill>
                  <a:srgbClr val="FF0000"/>
                </a:solidFill>
                <a:latin typeface="Times New Roman" pitchFamily="18" charset="0"/>
                <a:ea typeface="Times New Roman" pitchFamily="18" charset="0"/>
                <a:cs typeface="Times New Roman" pitchFamily="18" charset="0"/>
              </a:rPr>
              <a:t>пахота </a:t>
            </a:r>
            <a:r>
              <a:rPr lang="ru-RU" sz="3600" dirty="0" smtClean="0">
                <a:solidFill>
                  <a:srgbClr val="FF0000"/>
                </a:solidFill>
                <a:latin typeface="Times New Roman" pitchFamily="18" charset="0"/>
                <a:ea typeface="Times New Roman" pitchFamily="18" charset="0"/>
                <a:cs typeface="Times New Roman" pitchFamily="18" charset="0"/>
              </a:rPr>
              <a:t>пришкольного огорода;</a:t>
            </a:r>
          </a:p>
          <a:p>
            <a:pPr marL="0" marR="0" lvl="0" indent="0" algn="just" defTabSz="914400" rtl="0" eaLnBrk="0" fontAlgn="base" latinLnBrk="0" hangingPunct="0">
              <a:lnSpc>
                <a:spcPct val="100000"/>
              </a:lnSpc>
              <a:spcBef>
                <a:spcPct val="0"/>
              </a:spcBef>
              <a:spcAft>
                <a:spcPct val="0"/>
              </a:spcAft>
              <a:buClrTx/>
              <a:buSzTx/>
              <a:tabLst/>
            </a:pPr>
            <a:endParaRPr kumimoji="0" lang="ru-RU" sz="36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ru-RU" sz="14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36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посадка, уход и уборка фруктов и ягод</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ru-RU" sz="4400" b="0" i="0" u="none" strike="noStrike" cap="none" normalizeH="0" baseline="0" dirty="0" smtClean="0">
              <a:ln>
                <a:noFill/>
              </a:ln>
              <a:solidFill>
                <a:srgbClr val="FF0000"/>
              </a:solidFill>
              <a:effectLst/>
              <a:latin typeface="Arial" pitchFamily="34" charset="0"/>
              <a:cs typeface="Arial" pitchFamily="34" charset="0"/>
            </a:endParaRPr>
          </a:p>
        </p:txBody>
      </p:sp>
    </p:spTree>
  </p:cSld>
  <p:clrMapOvr>
    <a:masterClrMapping/>
  </p:clrMapOvr>
  <p:transition spd="slow" advTm="10000">
    <p:wheel spokes="8"/>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2" y="928668"/>
          <a:ext cx="9143996" cy="5929332"/>
        </p:xfrm>
        <a:graphic>
          <a:graphicData uri="http://schemas.openxmlformats.org/drawingml/2006/table">
            <a:tbl>
              <a:tblPr>
                <a:tableStyleId>{3C2FFA5D-87B4-456A-9821-1D502468CF0F}</a:tableStyleId>
              </a:tblPr>
              <a:tblGrid>
                <a:gridCol w="397988"/>
                <a:gridCol w="1715376"/>
                <a:gridCol w="734267"/>
                <a:gridCol w="863949"/>
                <a:gridCol w="834435"/>
                <a:gridCol w="739633"/>
                <a:gridCol w="848746"/>
                <a:gridCol w="860371"/>
                <a:gridCol w="1107214"/>
                <a:gridCol w="1042017"/>
              </a:tblGrid>
              <a:tr h="575607">
                <a:tc>
                  <a:txBody>
                    <a:bodyPr/>
                    <a:lstStyle/>
                    <a:p>
                      <a:pPr algn="just">
                        <a:lnSpc>
                          <a:spcPct val="150000"/>
                        </a:lnSpc>
                        <a:spcAft>
                          <a:spcPts val="0"/>
                        </a:spcAft>
                      </a:pPr>
                      <a:r>
                        <a:rPr lang="ru-RU" sz="1100" b="1" dirty="0">
                          <a:latin typeface="Arial" pitchFamily="34" charset="0"/>
                          <a:cs typeface="Arial" pitchFamily="34" charset="0"/>
                        </a:rPr>
                        <a:t>№</a:t>
                      </a:r>
                      <a:endParaRPr lang="ru-RU" sz="1000" b="1" dirty="0">
                        <a:latin typeface="Arial" pitchFamily="34" charset="0"/>
                        <a:ea typeface="Times New Roman"/>
                        <a:cs typeface="Arial" pitchFamily="34" charset="0"/>
                      </a:endParaRPr>
                    </a:p>
                  </a:txBody>
                  <a:tcPr marL="65308" marR="65308" marT="0" marB="0"/>
                </a:tc>
                <a:tc>
                  <a:txBody>
                    <a:bodyPr/>
                    <a:lstStyle/>
                    <a:p>
                      <a:pPr algn="just">
                        <a:lnSpc>
                          <a:spcPct val="150000"/>
                        </a:lnSpc>
                        <a:spcAft>
                          <a:spcPts val="0"/>
                        </a:spcAft>
                      </a:pPr>
                      <a:r>
                        <a:rPr lang="ru-RU" sz="2000" b="1" dirty="0">
                          <a:latin typeface="Arial" pitchFamily="34" charset="0"/>
                          <a:cs typeface="Arial" pitchFamily="34" charset="0"/>
                        </a:rPr>
                        <a:t>Действия </a:t>
                      </a:r>
                      <a:endParaRPr lang="ru-RU" sz="1600" b="1" dirty="0">
                        <a:latin typeface="Arial" pitchFamily="34" charset="0"/>
                        <a:ea typeface="Times New Roman"/>
                        <a:cs typeface="Arial" pitchFamily="34" charset="0"/>
                      </a:endParaRPr>
                    </a:p>
                  </a:txBody>
                  <a:tcPr marL="65308" marR="65308" marT="0" marB="0"/>
                </a:tc>
                <a:tc>
                  <a:txBody>
                    <a:bodyPr/>
                    <a:lstStyle/>
                    <a:p>
                      <a:pPr algn="just">
                        <a:lnSpc>
                          <a:spcPct val="150000"/>
                        </a:lnSpc>
                        <a:spcAft>
                          <a:spcPts val="0"/>
                        </a:spcAft>
                      </a:pPr>
                      <a:r>
                        <a:rPr lang="ru-RU" sz="1400" b="1" dirty="0">
                          <a:latin typeface="Arial" pitchFamily="34" charset="0"/>
                          <a:cs typeface="Arial" pitchFamily="34" charset="0"/>
                        </a:rPr>
                        <a:t>март</a:t>
                      </a:r>
                      <a:endParaRPr lang="ru-RU" sz="1100" b="1" dirty="0">
                        <a:latin typeface="Arial" pitchFamily="34" charset="0"/>
                        <a:ea typeface="Times New Roman"/>
                        <a:cs typeface="Arial" pitchFamily="34" charset="0"/>
                      </a:endParaRPr>
                    </a:p>
                  </a:txBody>
                  <a:tcPr marL="65308" marR="65308" marT="0" marB="0">
                    <a:solidFill>
                      <a:srgbClr val="FFFF00"/>
                    </a:solidFill>
                  </a:tcPr>
                </a:tc>
                <a:tc>
                  <a:txBody>
                    <a:bodyPr/>
                    <a:lstStyle/>
                    <a:p>
                      <a:pPr algn="just">
                        <a:lnSpc>
                          <a:spcPct val="150000"/>
                        </a:lnSpc>
                        <a:spcAft>
                          <a:spcPts val="1000"/>
                        </a:spcAft>
                      </a:pPr>
                      <a:r>
                        <a:rPr lang="ru-RU" sz="1400" b="1">
                          <a:latin typeface="Arial" pitchFamily="34" charset="0"/>
                          <a:cs typeface="Arial" pitchFamily="34" charset="0"/>
                        </a:rPr>
                        <a:t>апрель</a:t>
                      </a:r>
                      <a:endParaRPr lang="ru-RU" sz="1100" b="1">
                        <a:latin typeface="Arial" pitchFamily="34" charset="0"/>
                        <a:ea typeface="Times New Roman"/>
                        <a:cs typeface="Arial" pitchFamily="34" charset="0"/>
                      </a:endParaRPr>
                    </a:p>
                  </a:txBody>
                  <a:tcPr marL="65308" marR="65308" marT="0" marB="0">
                    <a:solidFill>
                      <a:srgbClr val="FFFF00"/>
                    </a:solidFill>
                  </a:tcPr>
                </a:tc>
                <a:tc>
                  <a:txBody>
                    <a:bodyPr/>
                    <a:lstStyle/>
                    <a:p>
                      <a:pPr algn="just">
                        <a:lnSpc>
                          <a:spcPct val="150000"/>
                        </a:lnSpc>
                        <a:spcAft>
                          <a:spcPts val="1000"/>
                        </a:spcAft>
                      </a:pPr>
                      <a:r>
                        <a:rPr lang="ru-RU" sz="1400" b="1">
                          <a:latin typeface="Arial" pitchFamily="34" charset="0"/>
                          <a:cs typeface="Arial" pitchFamily="34" charset="0"/>
                        </a:rPr>
                        <a:t>май</a:t>
                      </a:r>
                      <a:endParaRPr lang="ru-RU" sz="1100" b="1">
                        <a:latin typeface="Arial" pitchFamily="34" charset="0"/>
                        <a:ea typeface="Times New Roman"/>
                        <a:cs typeface="Arial" pitchFamily="34" charset="0"/>
                      </a:endParaRPr>
                    </a:p>
                  </a:txBody>
                  <a:tcPr marL="65308" marR="65308" marT="0" marB="0">
                    <a:solidFill>
                      <a:srgbClr val="FFFF00"/>
                    </a:solidFill>
                  </a:tcPr>
                </a:tc>
                <a:tc>
                  <a:txBody>
                    <a:bodyPr/>
                    <a:lstStyle/>
                    <a:p>
                      <a:pPr algn="just">
                        <a:lnSpc>
                          <a:spcPct val="150000"/>
                        </a:lnSpc>
                        <a:spcAft>
                          <a:spcPts val="0"/>
                        </a:spcAft>
                      </a:pPr>
                      <a:r>
                        <a:rPr lang="ru-RU" sz="1400" b="1">
                          <a:latin typeface="Arial" pitchFamily="34" charset="0"/>
                          <a:cs typeface="Arial" pitchFamily="34" charset="0"/>
                        </a:rPr>
                        <a:t>июнь</a:t>
                      </a:r>
                      <a:endParaRPr lang="ru-RU" sz="1100" b="1">
                        <a:latin typeface="Arial" pitchFamily="34" charset="0"/>
                        <a:ea typeface="Times New Roman"/>
                        <a:cs typeface="Arial" pitchFamily="34" charset="0"/>
                      </a:endParaRPr>
                    </a:p>
                  </a:txBody>
                  <a:tcPr marL="65308" marR="65308" marT="0" marB="0">
                    <a:solidFill>
                      <a:srgbClr val="FFFF00"/>
                    </a:solidFill>
                  </a:tcPr>
                </a:tc>
                <a:tc>
                  <a:txBody>
                    <a:bodyPr/>
                    <a:lstStyle/>
                    <a:p>
                      <a:pPr algn="just">
                        <a:lnSpc>
                          <a:spcPct val="150000"/>
                        </a:lnSpc>
                        <a:spcAft>
                          <a:spcPts val="0"/>
                        </a:spcAft>
                      </a:pPr>
                      <a:r>
                        <a:rPr lang="ru-RU" sz="1400" b="1">
                          <a:latin typeface="Arial" pitchFamily="34" charset="0"/>
                          <a:cs typeface="Arial" pitchFamily="34" charset="0"/>
                        </a:rPr>
                        <a:t>июль</a:t>
                      </a:r>
                      <a:endParaRPr lang="ru-RU" sz="1100" b="1">
                        <a:latin typeface="Arial" pitchFamily="34" charset="0"/>
                        <a:ea typeface="Times New Roman"/>
                        <a:cs typeface="Arial" pitchFamily="34" charset="0"/>
                      </a:endParaRPr>
                    </a:p>
                  </a:txBody>
                  <a:tcPr marL="65308" marR="65308" marT="0" marB="0">
                    <a:solidFill>
                      <a:srgbClr val="FFFF00"/>
                    </a:solidFill>
                  </a:tcPr>
                </a:tc>
                <a:tc>
                  <a:txBody>
                    <a:bodyPr/>
                    <a:lstStyle/>
                    <a:p>
                      <a:pPr algn="just">
                        <a:lnSpc>
                          <a:spcPct val="150000"/>
                        </a:lnSpc>
                        <a:spcAft>
                          <a:spcPts val="0"/>
                        </a:spcAft>
                      </a:pPr>
                      <a:r>
                        <a:rPr lang="ru-RU" sz="1400" b="1">
                          <a:latin typeface="Arial" pitchFamily="34" charset="0"/>
                          <a:cs typeface="Arial" pitchFamily="34" charset="0"/>
                        </a:rPr>
                        <a:t>август</a:t>
                      </a:r>
                      <a:endParaRPr lang="ru-RU" sz="1100" b="1">
                        <a:latin typeface="Arial" pitchFamily="34" charset="0"/>
                        <a:ea typeface="Times New Roman"/>
                        <a:cs typeface="Arial" pitchFamily="34" charset="0"/>
                      </a:endParaRPr>
                    </a:p>
                  </a:txBody>
                  <a:tcPr marL="65308" marR="65308" marT="0" marB="0">
                    <a:solidFill>
                      <a:srgbClr val="FFFF00"/>
                    </a:solidFill>
                  </a:tcPr>
                </a:tc>
                <a:tc>
                  <a:txBody>
                    <a:bodyPr/>
                    <a:lstStyle/>
                    <a:p>
                      <a:pPr algn="just">
                        <a:lnSpc>
                          <a:spcPct val="150000"/>
                        </a:lnSpc>
                        <a:spcAft>
                          <a:spcPts val="0"/>
                        </a:spcAft>
                      </a:pPr>
                      <a:r>
                        <a:rPr lang="ru-RU" sz="1400" b="1">
                          <a:latin typeface="Arial" pitchFamily="34" charset="0"/>
                          <a:cs typeface="Arial" pitchFamily="34" charset="0"/>
                        </a:rPr>
                        <a:t>сентябрь</a:t>
                      </a:r>
                      <a:endParaRPr lang="ru-RU" sz="1100" b="1">
                        <a:latin typeface="Arial" pitchFamily="34" charset="0"/>
                        <a:ea typeface="Times New Roman"/>
                        <a:cs typeface="Arial" pitchFamily="34" charset="0"/>
                      </a:endParaRPr>
                    </a:p>
                  </a:txBody>
                  <a:tcPr marL="65308" marR="65308" marT="0" marB="0">
                    <a:solidFill>
                      <a:srgbClr val="FFFF00"/>
                    </a:solidFill>
                  </a:tcPr>
                </a:tc>
                <a:tc>
                  <a:txBody>
                    <a:bodyPr/>
                    <a:lstStyle/>
                    <a:p>
                      <a:pPr algn="just">
                        <a:lnSpc>
                          <a:spcPct val="150000"/>
                        </a:lnSpc>
                        <a:spcAft>
                          <a:spcPts val="0"/>
                        </a:spcAft>
                      </a:pPr>
                      <a:r>
                        <a:rPr lang="ru-RU" sz="1400" b="1" dirty="0"/>
                        <a:t>октябрь</a:t>
                      </a:r>
                      <a:endParaRPr lang="ru-RU" sz="1100" b="1" dirty="0">
                        <a:latin typeface="Calibri"/>
                        <a:ea typeface="Times New Roman"/>
                        <a:cs typeface="Times New Roman"/>
                      </a:endParaRPr>
                    </a:p>
                  </a:txBody>
                  <a:tcPr marL="65308" marR="65308" marT="0" marB="0">
                    <a:solidFill>
                      <a:srgbClr val="FFFF00"/>
                    </a:solidFill>
                  </a:tcPr>
                </a:tc>
              </a:tr>
              <a:tr h="1063705">
                <a:tc>
                  <a:txBody>
                    <a:bodyPr/>
                    <a:lstStyle/>
                    <a:p>
                      <a:pPr algn="just">
                        <a:lnSpc>
                          <a:spcPct val="115000"/>
                        </a:lnSpc>
                        <a:spcAft>
                          <a:spcPts val="0"/>
                        </a:spcAft>
                      </a:pPr>
                      <a:r>
                        <a:rPr lang="ru-RU" sz="1100" b="1">
                          <a:latin typeface="Arial" pitchFamily="34" charset="0"/>
                          <a:cs typeface="Arial" pitchFamily="34" charset="0"/>
                        </a:rPr>
                        <a:t>1</a:t>
                      </a:r>
                      <a:endParaRPr lang="ru-RU" sz="10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r>
                        <a:rPr lang="ru-RU" sz="1400" b="1" dirty="0">
                          <a:latin typeface="Arial" pitchFamily="34" charset="0"/>
                          <a:cs typeface="Arial" pitchFamily="34" charset="0"/>
                        </a:rPr>
                        <a:t>Сбор и систематизация материалов  </a:t>
                      </a:r>
                      <a:endParaRPr lang="ru-RU" sz="1100" b="1" dirty="0">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dirty="0">
                        <a:latin typeface="Arial" pitchFamily="34" charset="0"/>
                        <a:cs typeface="Arial" pitchFamily="34" charset="0"/>
                      </a:endParaRPr>
                    </a:p>
                    <a:p>
                      <a:pPr algn="just">
                        <a:lnSpc>
                          <a:spcPct val="115000"/>
                        </a:lnSpc>
                        <a:spcAft>
                          <a:spcPts val="0"/>
                        </a:spcAft>
                      </a:pPr>
                      <a:r>
                        <a:rPr lang="ru-RU" sz="1100" b="1" dirty="0">
                          <a:latin typeface="Arial" pitchFamily="34" charset="0"/>
                          <a:cs typeface="Arial" pitchFamily="34" charset="0"/>
                        </a:rPr>
                        <a:t>Х</a:t>
                      </a:r>
                      <a:endParaRPr lang="ru-RU" sz="1000" b="1" dirty="0">
                        <a:latin typeface="Arial" pitchFamily="34" charset="0"/>
                        <a:ea typeface="Times New Roman"/>
                        <a:cs typeface="Arial" pitchFamily="34" charset="0"/>
                      </a:endParaRPr>
                    </a:p>
                  </a:txBody>
                  <a:tcPr marL="65308" marR="65308" marT="0" marB="0">
                    <a:solidFill>
                      <a:srgbClr val="92D050"/>
                    </a:solidFill>
                  </a:tcPr>
                </a:tc>
                <a:tc>
                  <a:txBody>
                    <a:bodyPr/>
                    <a:lstStyle/>
                    <a:p>
                      <a:pPr algn="just">
                        <a:lnSpc>
                          <a:spcPct val="115000"/>
                        </a:lnSpc>
                        <a:spcAft>
                          <a:spcPts val="1000"/>
                        </a:spcAft>
                      </a:pPr>
                      <a:endParaRPr lang="ru-RU" sz="1100" b="1" dirty="0">
                        <a:latin typeface="Arial" pitchFamily="34" charset="0"/>
                        <a:ea typeface="Times New Roman"/>
                        <a:cs typeface="Arial" pitchFamily="34" charset="0"/>
                      </a:endParaRPr>
                    </a:p>
                  </a:txBody>
                  <a:tcPr marL="65308" marR="65308" marT="0" marB="0">
                    <a:noFill/>
                  </a:tcPr>
                </a:tc>
                <a:tc>
                  <a:txBody>
                    <a:bodyPr/>
                    <a:lstStyle/>
                    <a:p>
                      <a:pPr algn="just">
                        <a:lnSpc>
                          <a:spcPct val="115000"/>
                        </a:lnSpc>
                        <a:spcAft>
                          <a:spcPts val="0"/>
                        </a:spcAft>
                      </a:pPr>
                      <a:endParaRPr lang="ru-RU" sz="1100" b="1" dirty="0">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dirty="0">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dirty="0">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dirty="0">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dirty="0">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dirty="0">
                        <a:latin typeface="Times New Roman"/>
                        <a:ea typeface="Times New Roman"/>
                        <a:cs typeface="Times New Roman"/>
                      </a:endParaRPr>
                    </a:p>
                  </a:txBody>
                  <a:tcPr marL="65308" marR="65308" marT="0" marB="0"/>
                </a:tc>
              </a:tr>
              <a:tr h="966086">
                <a:tc>
                  <a:txBody>
                    <a:bodyPr/>
                    <a:lstStyle/>
                    <a:p>
                      <a:pPr algn="just">
                        <a:lnSpc>
                          <a:spcPct val="115000"/>
                        </a:lnSpc>
                        <a:spcAft>
                          <a:spcPts val="0"/>
                        </a:spcAft>
                      </a:pPr>
                      <a:r>
                        <a:rPr lang="ru-RU" sz="1100" b="1">
                          <a:latin typeface="Arial" pitchFamily="34" charset="0"/>
                          <a:cs typeface="Arial" pitchFamily="34" charset="0"/>
                        </a:rPr>
                        <a:t>2</a:t>
                      </a:r>
                      <a:endParaRPr lang="ru-RU" sz="10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r>
                        <a:rPr lang="ru-RU" sz="1400" b="1" dirty="0">
                          <a:latin typeface="Arial" pitchFamily="34" charset="0"/>
                          <a:cs typeface="Arial" pitchFamily="34" charset="0"/>
                        </a:rPr>
                        <a:t>Пахота пришкольного огорода</a:t>
                      </a:r>
                      <a:endParaRPr lang="ru-RU" sz="1100" b="1" dirty="0">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1000"/>
                        </a:spcAft>
                      </a:pPr>
                      <a:r>
                        <a:rPr lang="ru-RU" sz="1100" b="1" dirty="0">
                          <a:latin typeface="Arial" pitchFamily="34" charset="0"/>
                          <a:cs typeface="Arial" pitchFamily="34" charset="0"/>
                        </a:rPr>
                        <a:t>Х</a:t>
                      </a:r>
                      <a:endParaRPr lang="ru-RU" sz="1000" b="1" dirty="0">
                        <a:latin typeface="Arial" pitchFamily="34" charset="0"/>
                        <a:ea typeface="Times New Roman"/>
                        <a:cs typeface="Arial" pitchFamily="34" charset="0"/>
                      </a:endParaRPr>
                    </a:p>
                  </a:txBody>
                  <a:tcPr marL="65308" marR="65308" marT="0" marB="0">
                    <a:solidFill>
                      <a:srgbClr val="92D050"/>
                    </a:solidFill>
                  </a:tcPr>
                </a:tc>
                <a:tc>
                  <a:txBody>
                    <a:bodyPr/>
                    <a:lstStyle/>
                    <a:p>
                      <a:pPr algn="just">
                        <a:lnSpc>
                          <a:spcPct val="115000"/>
                        </a:lnSpc>
                        <a:spcAft>
                          <a:spcPts val="0"/>
                        </a:spcAft>
                      </a:pPr>
                      <a:endParaRPr lang="ru-RU" sz="1100" b="1" dirty="0">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dirty="0">
                        <a:latin typeface="Times New Roman"/>
                        <a:ea typeface="Times New Roman"/>
                        <a:cs typeface="Times New Roman"/>
                      </a:endParaRPr>
                    </a:p>
                  </a:txBody>
                  <a:tcPr marL="65308" marR="65308" marT="0" marB="0"/>
                </a:tc>
              </a:tr>
              <a:tr h="747706">
                <a:tc>
                  <a:txBody>
                    <a:bodyPr/>
                    <a:lstStyle/>
                    <a:p>
                      <a:pPr algn="just">
                        <a:lnSpc>
                          <a:spcPct val="115000"/>
                        </a:lnSpc>
                        <a:spcAft>
                          <a:spcPts val="0"/>
                        </a:spcAft>
                      </a:pPr>
                      <a:r>
                        <a:rPr lang="ru-RU" sz="1100" b="1">
                          <a:latin typeface="Arial" pitchFamily="34" charset="0"/>
                          <a:cs typeface="Arial" pitchFamily="34" charset="0"/>
                        </a:rPr>
                        <a:t>3</a:t>
                      </a:r>
                      <a:endParaRPr lang="ru-RU" sz="10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r>
                        <a:rPr lang="ru-RU" sz="1400" b="1" dirty="0">
                          <a:latin typeface="Arial" pitchFamily="34" charset="0"/>
                          <a:cs typeface="Arial" pitchFamily="34" charset="0"/>
                        </a:rPr>
                        <a:t>Планировка и разбивка грядок</a:t>
                      </a:r>
                      <a:endParaRPr lang="ru-RU" sz="1100" b="1" dirty="0">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1000"/>
                        </a:spcAft>
                      </a:pPr>
                      <a:r>
                        <a:rPr lang="ru-RU" sz="1100" b="1" dirty="0" smtClean="0">
                          <a:latin typeface="Arial" pitchFamily="34" charset="0"/>
                          <a:cs typeface="Arial" pitchFamily="34" charset="0"/>
                        </a:rPr>
                        <a:t>Х</a:t>
                      </a:r>
                      <a:endParaRPr lang="ru-RU" sz="1000" b="1" dirty="0">
                        <a:latin typeface="Arial" pitchFamily="34" charset="0"/>
                        <a:ea typeface="Times New Roman"/>
                        <a:cs typeface="Arial" pitchFamily="34" charset="0"/>
                      </a:endParaRPr>
                    </a:p>
                  </a:txBody>
                  <a:tcPr marL="65308" marR="65308" marT="0" marB="0">
                    <a:solidFill>
                      <a:srgbClr val="92D050"/>
                    </a:solidFill>
                  </a:tcPr>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dirty="0">
                        <a:latin typeface="Times New Roman"/>
                        <a:ea typeface="Times New Roman"/>
                        <a:cs typeface="Times New Roman"/>
                      </a:endParaRPr>
                    </a:p>
                  </a:txBody>
                  <a:tcPr marL="65308" marR="65308" marT="0" marB="0"/>
                </a:tc>
              </a:tr>
              <a:tr h="644057">
                <a:tc>
                  <a:txBody>
                    <a:bodyPr/>
                    <a:lstStyle/>
                    <a:p>
                      <a:pPr algn="just">
                        <a:lnSpc>
                          <a:spcPct val="115000"/>
                        </a:lnSpc>
                        <a:spcAft>
                          <a:spcPts val="0"/>
                        </a:spcAft>
                      </a:pPr>
                      <a:r>
                        <a:rPr lang="ru-RU" sz="1100" b="1">
                          <a:latin typeface="Arial" pitchFamily="34" charset="0"/>
                          <a:cs typeface="Arial" pitchFamily="34" charset="0"/>
                        </a:rPr>
                        <a:t>4</a:t>
                      </a:r>
                      <a:endParaRPr lang="ru-RU" sz="10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r>
                        <a:rPr lang="ru-RU" sz="1400" b="1" dirty="0">
                          <a:latin typeface="Arial" pitchFamily="34" charset="0"/>
                          <a:cs typeface="Arial" pitchFamily="34" charset="0"/>
                        </a:rPr>
                        <a:t>Посадка деревьев</a:t>
                      </a:r>
                      <a:endParaRPr lang="ru-RU" sz="1100" b="1" dirty="0">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1000"/>
                        </a:spcAft>
                      </a:pPr>
                      <a:r>
                        <a:rPr lang="ru-RU" sz="1100" b="1" dirty="0">
                          <a:latin typeface="Arial" pitchFamily="34" charset="0"/>
                          <a:cs typeface="Arial" pitchFamily="34" charset="0"/>
                        </a:rPr>
                        <a:t>Х</a:t>
                      </a:r>
                      <a:endParaRPr lang="ru-RU" sz="1000" b="1" dirty="0">
                        <a:latin typeface="Arial" pitchFamily="34" charset="0"/>
                        <a:ea typeface="Times New Roman"/>
                        <a:cs typeface="Arial" pitchFamily="34" charset="0"/>
                      </a:endParaRPr>
                    </a:p>
                  </a:txBody>
                  <a:tcPr marL="65308" marR="65308" marT="0" marB="0">
                    <a:solidFill>
                      <a:srgbClr val="92D050"/>
                    </a:solidFill>
                  </a:tcPr>
                </a:tc>
                <a:tc>
                  <a:txBody>
                    <a:bodyPr/>
                    <a:lstStyle/>
                    <a:p>
                      <a:pPr algn="just">
                        <a:lnSpc>
                          <a:spcPct val="115000"/>
                        </a:lnSpc>
                        <a:spcAft>
                          <a:spcPts val="100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dirty="0">
                        <a:latin typeface="Times New Roman"/>
                        <a:ea typeface="Times New Roman"/>
                        <a:cs typeface="Times New Roman"/>
                      </a:endParaRPr>
                    </a:p>
                  </a:txBody>
                  <a:tcPr marL="65308" marR="65308" marT="0" marB="0"/>
                </a:tc>
              </a:tr>
              <a:tr h="1288114">
                <a:tc>
                  <a:txBody>
                    <a:bodyPr/>
                    <a:lstStyle/>
                    <a:p>
                      <a:pPr algn="just">
                        <a:lnSpc>
                          <a:spcPct val="115000"/>
                        </a:lnSpc>
                        <a:spcAft>
                          <a:spcPts val="0"/>
                        </a:spcAft>
                      </a:pPr>
                      <a:r>
                        <a:rPr lang="ru-RU" sz="1100" b="1">
                          <a:latin typeface="Arial" pitchFamily="34" charset="0"/>
                          <a:cs typeface="Arial" pitchFamily="34" charset="0"/>
                        </a:rPr>
                        <a:t>5</a:t>
                      </a:r>
                      <a:endParaRPr lang="ru-RU" sz="10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r>
                        <a:rPr lang="ru-RU" sz="1400" b="1" dirty="0">
                          <a:latin typeface="Arial" pitchFamily="34" charset="0"/>
                          <a:cs typeface="Arial" pitchFamily="34" charset="0"/>
                        </a:rPr>
                        <a:t>Прополка, полив, подкормка удобрениями</a:t>
                      </a:r>
                      <a:endParaRPr lang="ru-RU" sz="1100" b="1" dirty="0">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dirty="0">
                        <a:latin typeface="Arial" pitchFamily="34" charset="0"/>
                        <a:cs typeface="Arial" pitchFamily="34" charset="0"/>
                      </a:endParaRPr>
                    </a:p>
                    <a:p>
                      <a:pPr algn="just">
                        <a:lnSpc>
                          <a:spcPct val="115000"/>
                        </a:lnSpc>
                        <a:spcAft>
                          <a:spcPts val="0"/>
                        </a:spcAft>
                      </a:pPr>
                      <a:r>
                        <a:rPr lang="ru-RU" sz="1100" b="1" dirty="0">
                          <a:latin typeface="Arial" pitchFamily="34" charset="0"/>
                          <a:cs typeface="Arial" pitchFamily="34" charset="0"/>
                        </a:rPr>
                        <a:t>Х</a:t>
                      </a:r>
                      <a:endParaRPr lang="ru-RU" sz="1000" b="1" dirty="0">
                        <a:latin typeface="Arial" pitchFamily="34" charset="0"/>
                        <a:ea typeface="Times New Roman"/>
                        <a:cs typeface="Arial" pitchFamily="34" charset="0"/>
                      </a:endParaRPr>
                    </a:p>
                  </a:txBody>
                  <a:tcPr marL="65308" marR="65308" marT="0" marB="0">
                    <a:solidFill>
                      <a:srgbClr val="92D050"/>
                    </a:solidFill>
                  </a:tcPr>
                </a:tc>
                <a:tc>
                  <a:txBody>
                    <a:bodyPr/>
                    <a:lstStyle/>
                    <a:p>
                      <a:pPr algn="just">
                        <a:lnSpc>
                          <a:spcPct val="115000"/>
                        </a:lnSpc>
                        <a:spcAft>
                          <a:spcPts val="0"/>
                        </a:spcAft>
                      </a:pPr>
                      <a:endParaRPr lang="ru-RU" sz="1100" b="1" dirty="0">
                        <a:latin typeface="Arial" pitchFamily="34" charset="0"/>
                        <a:cs typeface="Arial" pitchFamily="34" charset="0"/>
                      </a:endParaRPr>
                    </a:p>
                    <a:p>
                      <a:pPr algn="just">
                        <a:lnSpc>
                          <a:spcPct val="115000"/>
                        </a:lnSpc>
                        <a:spcAft>
                          <a:spcPts val="0"/>
                        </a:spcAft>
                      </a:pPr>
                      <a:r>
                        <a:rPr lang="ru-RU" sz="1100" b="1" dirty="0">
                          <a:latin typeface="Arial" pitchFamily="34" charset="0"/>
                          <a:cs typeface="Arial" pitchFamily="34" charset="0"/>
                        </a:rPr>
                        <a:t>Х</a:t>
                      </a:r>
                      <a:endParaRPr lang="ru-RU" sz="1000" b="1" dirty="0">
                        <a:latin typeface="Arial" pitchFamily="34" charset="0"/>
                        <a:ea typeface="Times New Roman"/>
                        <a:cs typeface="Arial" pitchFamily="34" charset="0"/>
                      </a:endParaRPr>
                    </a:p>
                  </a:txBody>
                  <a:tcPr marL="65308" marR="65308" marT="0" marB="0">
                    <a:solidFill>
                      <a:srgbClr val="92D050"/>
                    </a:solidFill>
                  </a:tcPr>
                </a:tc>
                <a:tc>
                  <a:txBody>
                    <a:bodyPr/>
                    <a:lstStyle/>
                    <a:p>
                      <a:pPr algn="just">
                        <a:lnSpc>
                          <a:spcPct val="115000"/>
                        </a:lnSpc>
                        <a:spcAft>
                          <a:spcPts val="0"/>
                        </a:spcAft>
                      </a:pPr>
                      <a:endParaRPr lang="ru-RU" sz="1100" b="1" dirty="0">
                        <a:latin typeface="Arial" pitchFamily="34" charset="0"/>
                        <a:cs typeface="Arial" pitchFamily="34" charset="0"/>
                      </a:endParaRPr>
                    </a:p>
                    <a:p>
                      <a:pPr algn="just">
                        <a:lnSpc>
                          <a:spcPct val="115000"/>
                        </a:lnSpc>
                        <a:spcAft>
                          <a:spcPts val="0"/>
                        </a:spcAft>
                      </a:pPr>
                      <a:r>
                        <a:rPr lang="ru-RU" sz="1100" b="1" dirty="0">
                          <a:latin typeface="Arial" pitchFamily="34" charset="0"/>
                          <a:cs typeface="Arial" pitchFamily="34" charset="0"/>
                        </a:rPr>
                        <a:t>Х</a:t>
                      </a:r>
                      <a:endParaRPr lang="ru-RU" sz="1000" b="1" dirty="0">
                        <a:latin typeface="Arial" pitchFamily="34" charset="0"/>
                        <a:ea typeface="Times New Roman"/>
                        <a:cs typeface="Arial" pitchFamily="34" charset="0"/>
                      </a:endParaRPr>
                    </a:p>
                  </a:txBody>
                  <a:tcPr marL="65308" marR="65308" marT="0" marB="0">
                    <a:solidFill>
                      <a:srgbClr val="92D050"/>
                    </a:solidFill>
                  </a:tcPr>
                </a:tc>
                <a:tc>
                  <a:txBody>
                    <a:bodyPr/>
                    <a:lstStyle/>
                    <a:p>
                      <a:pPr algn="just">
                        <a:lnSpc>
                          <a:spcPct val="115000"/>
                        </a:lnSpc>
                        <a:spcAft>
                          <a:spcPts val="0"/>
                        </a:spcAft>
                      </a:pPr>
                      <a:endParaRPr lang="ru-RU" sz="1100" b="1" dirty="0">
                        <a:latin typeface="Arial" pitchFamily="34" charset="0"/>
                        <a:cs typeface="Arial" pitchFamily="34" charset="0"/>
                      </a:endParaRPr>
                    </a:p>
                    <a:p>
                      <a:pPr algn="just">
                        <a:lnSpc>
                          <a:spcPct val="115000"/>
                        </a:lnSpc>
                        <a:spcAft>
                          <a:spcPts val="0"/>
                        </a:spcAft>
                      </a:pPr>
                      <a:r>
                        <a:rPr lang="ru-RU" sz="1100" b="1" dirty="0">
                          <a:latin typeface="Arial" pitchFamily="34" charset="0"/>
                          <a:cs typeface="Arial" pitchFamily="34" charset="0"/>
                        </a:rPr>
                        <a:t>Х</a:t>
                      </a:r>
                      <a:endParaRPr lang="ru-RU" sz="1000" b="1" dirty="0">
                        <a:latin typeface="Arial" pitchFamily="34" charset="0"/>
                        <a:ea typeface="Times New Roman"/>
                        <a:cs typeface="Arial" pitchFamily="34" charset="0"/>
                      </a:endParaRPr>
                    </a:p>
                  </a:txBody>
                  <a:tcPr marL="65308" marR="65308" marT="0" marB="0">
                    <a:solidFill>
                      <a:srgbClr val="92D050"/>
                    </a:solidFill>
                  </a:tcPr>
                </a:tc>
                <a:tc>
                  <a:txBody>
                    <a:bodyPr/>
                    <a:lstStyle/>
                    <a:p>
                      <a:pPr algn="just">
                        <a:lnSpc>
                          <a:spcPct val="115000"/>
                        </a:lnSpc>
                        <a:spcAft>
                          <a:spcPts val="0"/>
                        </a:spcAft>
                      </a:pPr>
                      <a:endParaRPr lang="ru-RU" sz="1100" b="1" dirty="0">
                        <a:latin typeface="Arial" pitchFamily="34" charset="0"/>
                        <a:cs typeface="Arial" pitchFamily="34" charset="0"/>
                      </a:endParaRPr>
                    </a:p>
                    <a:p>
                      <a:pPr algn="just">
                        <a:lnSpc>
                          <a:spcPct val="115000"/>
                        </a:lnSpc>
                        <a:spcAft>
                          <a:spcPts val="0"/>
                        </a:spcAft>
                      </a:pPr>
                      <a:r>
                        <a:rPr lang="ru-RU" sz="1100" b="1" dirty="0">
                          <a:latin typeface="Arial" pitchFamily="34" charset="0"/>
                          <a:cs typeface="Arial" pitchFamily="34" charset="0"/>
                        </a:rPr>
                        <a:t>Х</a:t>
                      </a:r>
                      <a:endParaRPr lang="ru-RU" sz="1000" b="1" dirty="0">
                        <a:latin typeface="Arial" pitchFamily="34" charset="0"/>
                        <a:ea typeface="Times New Roman"/>
                        <a:cs typeface="Arial" pitchFamily="34" charset="0"/>
                      </a:endParaRPr>
                    </a:p>
                  </a:txBody>
                  <a:tcPr marL="65308" marR="65308" marT="0" marB="0">
                    <a:solidFill>
                      <a:srgbClr val="92D050"/>
                    </a:solidFill>
                  </a:tcPr>
                </a:tc>
                <a:tc>
                  <a:txBody>
                    <a:bodyPr/>
                    <a:lstStyle/>
                    <a:p>
                      <a:pPr algn="just">
                        <a:lnSpc>
                          <a:spcPct val="115000"/>
                        </a:lnSpc>
                        <a:spcAft>
                          <a:spcPts val="0"/>
                        </a:spcAft>
                      </a:pPr>
                      <a:endParaRPr lang="ru-RU" sz="1100" dirty="0">
                        <a:latin typeface="Times New Roman"/>
                        <a:ea typeface="Times New Roman"/>
                        <a:cs typeface="Times New Roman"/>
                      </a:endParaRPr>
                    </a:p>
                  </a:txBody>
                  <a:tcPr marL="65308" marR="65308" marT="0" marB="0"/>
                </a:tc>
              </a:tr>
              <a:tr h="644057">
                <a:tc>
                  <a:txBody>
                    <a:bodyPr/>
                    <a:lstStyle/>
                    <a:p>
                      <a:pPr algn="just">
                        <a:lnSpc>
                          <a:spcPct val="115000"/>
                        </a:lnSpc>
                        <a:spcAft>
                          <a:spcPts val="0"/>
                        </a:spcAft>
                      </a:pPr>
                      <a:r>
                        <a:rPr lang="ru-RU" sz="1100" b="1">
                          <a:latin typeface="Arial" pitchFamily="34" charset="0"/>
                          <a:cs typeface="Arial" pitchFamily="34" charset="0"/>
                        </a:rPr>
                        <a:t>6</a:t>
                      </a:r>
                      <a:endParaRPr lang="ru-RU" sz="10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r>
                        <a:rPr lang="ru-RU" sz="1400" b="1" dirty="0">
                          <a:latin typeface="Arial" pitchFamily="34" charset="0"/>
                          <a:cs typeface="Arial" pitchFamily="34" charset="0"/>
                        </a:rPr>
                        <a:t>Посадка кустарников</a:t>
                      </a:r>
                      <a:endParaRPr lang="ru-RU" sz="1100" b="1" dirty="0">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endParaRPr lang="ru-RU" sz="1100" b="1" dirty="0">
                        <a:latin typeface="Arial" pitchFamily="34" charset="0"/>
                        <a:ea typeface="Times New Roman"/>
                        <a:cs typeface="Arial" pitchFamily="34" charset="0"/>
                      </a:endParaRPr>
                    </a:p>
                  </a:txBody>
                  <a:tcPr marL="65308" marR="65308" marT="0" marB="0"/>
                </a:tc>
                <a:tc>
                  <a:txBody>
                    <a:bodyPr/>
                    <a:lstStyle/>
                    <a:p>
                      <a:pPr algn="just">
                        <a:lnSpc>
                          <a:spcPct val="115000"/>
                        </a:lnSpc>
                        <a:spcAft>
                          <a:spcPts val="0"/>
                        </a:spcAft>
                      </a:pPr>
                      <a:r>
                        <a:rPr lang="ru-RU" sz="1300" dirty="0"/>
                        <a:t>Х</a:t>
                      </a:r>
                      <a:endParaRPr lang="ru-RU" sz="1000" dirty="0">
                        <a:latin typeface="Calibri"/>
                        <a:ea typeface="Times New Roman"/>
                        <a:cs typeface="Times New Roman"/>
                      </a:endParaRPr>
                    </a:p>
                  </a:txBody>
                  <a:tcPr marL="65308" marR="65308" marT="0" marB="0">
                    <a:solidFill>
                      <a:srgbClr val="92D050"/>
                    </a:solidFill>
                  </a:tcPr>
                </a:tc>
              </a:tr>
            </a:tbl>
          </a:graphicData>
        </a:graphic>
      </p:graphicFrame>
      <p:sp>
        <p:nvSpPr>
          <p:cNvPr id="26625" name="Rectangle 1"/>
          <p:cNvSpPr>
            <a:spLocks noChangeArrowheads="1"/>
          </p:cNvSpPr>
          <p:nvPr/>
        </p:nvSpPr>
        <p:spPr bwMode="auto">
          <a:xfrm>
            <a:off x="0" y="0"/>
            <a:ext cx="9144000" cy="80021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ПЛАН-ГРАФИК</a:t>
            </a:r>
            <a:endParaRPr kumimoji="0" lang="ru-RU" sz="1100" b="1"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advTm="32000">
    <p:strip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0" y="857231"/>
          <a:ext cx="9143999" cy="6718141"/>
        </p:xfrm>
        <a:graphic>
          <a:graphicData uri="http://schemas.openxmlformats.org/drawingml/2006/table">
            <a:tbl>
              <a:tblPr/>
              <a:tblGrid>
                <a:gridCol w="596405"/>
                <a:gridCol w="2254853"/>
                <a:gridCol w="1252010"/>
                <a:gridCol w="2124916"/>
                <a:gridCol w="1368152"/>
                <a:gridCol w="1547663"/>
              </a:tblGrid>
              <a:tr h="701641">
                <a:tc>
                  <a:txBody>
                    <a:bodyPr/>
                    <a:lstStyle/>
                    <a:p>
                      <a:pPr algn="ctr">
                        <a:lnSpc>
                          <a:spcPct val="115000"/>
                        </a:lnSpc>
                        <a:spcAft>
                          <a:spcPts val="1000"/>
                        </a:spcAft>
                      </a:pPr>
                      <a:r>
                        <a:rPr lang="ru-RU" sz="1400" b="1" dirty="0">
                          <a:latin typeface="Times New Roman"/>
                          <a:ea typeface="Times New Roman"/>
                          <a:cs typeface="Times New Roman"/>
                        </a:rPr>
                        <a:t>№ </a:t>
                      </a:r>
                      <a:r>
                        <a:rPr lang="ru-RU" sz="1400" b="1" dirty="0" err="1">
                          <a:latin typeface="Times New Roman"/>
                          <a:ea typeface="Times New Roman"/>
                          <a:cs typeface="Times New Roman"/>
                        </a:rPr>
                        <a:t>п</a:t>
                      </a:r>
                      <a:r>
                        <a:rPr lang="ru-RU" sz="1400" b="1" dirty="0">
                          <a:latin typeface="Times New Roman"/>
                          <a:ea typeface="Times New Roman"/>
                          <a:cs typeface="Times New Roman"/>
                        </a:rPr>
                        <a:t>/</a:t>
                      </a:r>
                      <a:r>
                        <a:rPr lang="ru-RU" sz="1400" b="1" dirty="0" err="1">
                          <a:latin typeface="Times New Roman"/>
                          <a:ea typeface="Times New Roman"/>
                          <a:cs typeface="Times New Roman"/>
                        </a:rPr>
                        <a:t>п</a:t>
                      </a:r>
                      <a:endParaRPr lang="ru-RU" sz="1400"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ru-RU" sz="1400" b="1" dirty="0">
                          <a:latin typeface="Times New Roman"/>
                          <a:ea typeface="Times New Roman"/>
                          <a:cs typeface="Times New Roman"/>
                        </a:rPr>
                        <a:t>Наименование мероприятия</a:t>
                      </a:r>
                      <a:endParaRPr lang="ru-RU" sz="1400"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ru-RU" sz="1400" b="1">
                          <a:latin typeface="Times New Roman"/>
                          <a:ea typeface="Times New Roman"/>
                          <a:cs typeface="Times New Roman"/>
                        </a:rPr>
                        <a:t>Дата проведения и время</a:t>
                      </a:r>
                      <a:endParaRPr lang="ru-RU" sz="140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ru-RU" sz="1400" b="1">
                          <a:latin typeface="Times New Roman"/>
                          <a:ea typeface="Times New Roman"/>
                          <a:cs typeface="Times New Roman"/>
                        </a:rPr>
                        <a:t>Краткое описание мероприятия</a:t>
                      </a:r>
                      <a:endParaRPr lang="ru-RU" sz="140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ru-RU" sz="1400" b="1">
                          <a:latin typeface="Times New Roman"/>
                          <a:ea typeface="Times New Roman"/>
                          <a:cs typeface="Times New Roman"/>
                        </a:rPr>
                        <a:t>Участники</a:t>
                      </a:r>
                      <a:endParaRPr lang="ru-RU" sz="140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ru-RU" sz="1400" b="1">
                          <a:latin typeface="Times New Roman"/>
                          <a:ea typeface="Times New Roman"/>
                          <a:cs typeface="Times New Roman"/>
                        </a:rPr>
                        <a:t>Ответствен</a:t>
                      </a:r>
                      <a:endParaRPr lang="ru-RU" sz="140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907144">
                <a:tc>
                  <a:txBody>
                    <a:bodyPr/>
                    <a:lstStyle/>
                    <a:p>
                      <a:pPr algn="l">
                        <a:lnSpc>
                          <a:spcPct val="115000"/>
                        </a:lnSpc>
                        <a:spcAft>
                          <a:spcPts val="1000"/>
                        </a:spcAft>
                      </a:pPr>
                      <a:r>
                        <a:rPr lang="ru-RU" sz="1400" b="1" dirty="0">
                          <a:latin typeface="Times New Roman"/>
                          <a:ea typeface="Times New Roman"/>
                          <a:cs typeface="Times New Roman"/>
                        </a:rPr>
                        <a:t> 1</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1000"/>
                        </a:spcAft>
                      </a:pPr>
                      <a:r>
                        <a:rPr lang="ru-RU" sz="1400" b="1" dirty="0">
                          <a:latin typeface="Times New Roman"/>
                          <a:ea typeface="Times New Roman"/>
                          <a:cs typeface="Times New Roman"/>
                        </a:rPr>
                        <a:t>  Сбор и систематизация материалов </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ru-RU" sz="1400" b="1" dirty="0">
                          <a:latin typeface="Times New Roman"/>
                          <a:ea typeface="Times New Roman"/>
                          <a:cs typeface="Times New Roman"/>
                        </a:rPr>
                        <a:t> </a:t>
                      </a:r>
                      <a:r>
                        <a:rPr lang="ru-RU" sz="1400" b="1" dirty="0" smtClean="0">
                          <a:latin typeface="Times New Roman"/>
                          <a:ea typeface="Times New Roman"/>
                          <a:cs typeface="Times New Roman"/>
                        </a:rPr>
                        <a:t>Март</a:t>
                      </a:r>
                    </a:p>
                    <a:p>
                      <a:pPr algn="ctr">
                        <a:lnSpc>
                          <a:spcPct val="115000"/>
                        </a:lnSpc>
                        <a:spcAft>
                          <a:spcPts val="1000"/>
                        </a:spcAft>
                      </a:pPr>
                      <a:r>
                        <a:rPr lang="ru-RU" sz="1400" b="1" dirty="0" smtClean="0">
                          <a:latin typeface="Times New Roman"/>
                          <a:ea typeface="Times New Roman"/>
                          <a:cs typeface="Times New Roman"/>
                        </a:rPr>
                        <a:t>2017</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1000"/>
                        </a:spcAft>
                      </a:pPr>
                      <a:r>
                        <a:rPr lang="ru-RU" sz="1400" b="1" dirty="0">
                          <a:latin typeface="Times New Roman"/>
                          <a:ea typeface="Times New Roman"/>
                          <a:cs typeface="Times New Roman"/>
                        </a:rPr>
                        <a:t>Поиск и подбор специальной литературы для  садоводческих работ</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1000"/>
                        </a:spcAft>
                      </a:pPr>
                      <a:r>
                        <a:rPr lang="ru-RU" sz="1400" b="1" dirty="0">
                          <a:latin typeface="Times New Roman"/>
                          <a:ea typeface="Times New Roman"/>
                          <a:cs typeface="Times New Roman"/>
                        </a:rPr>
                        <a:t>Обучающиеся, </a:t>
                      </a:r>
                      <a:r>
                        <a:rPr lang="ru-RU" sz="1400" b="1" dirty="0" smtClean="0">
                          <a:latin typeface="Times New Roman"/>
                          <a:ea typeface="Times New Roman"/>
                          <a:cs typeface="Times New Roman"/>
                        </a:rPr>
                        <a:t>педагоги</a:t>
                      </a:r>
                      <a:r>
                        <a:rPr lang="ru-RU" sz="1400" b="1" dirty="0">
                          <a:latin typeface="Times New Roman"/>
                          <a:ea typeface="Times New Roman"/>
                          <a:cs typeface="Times New Roman"/>
                        </a:rPr>
                        <a:t> </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1000"/>
                        </a:spcAft>
                      </a:pPr>
                      <a:r>
                        <a:rPr lang="ru-RU" sz="1400" b="1" dirty="0" err="1">
                          <a:latin typeface="Times New Roman"/>
                          <a:ea typeface="Times New Roman"/>
                          <a:cs typeface="Times New Roman"/>
                        </a:rPr>
                        <a:t>Ахматукаев</a:t>
                      </a:r>
                      <a:r>
                        <a:rPr lang="ru-RU" sz="1400" b="1" dirty="0">
                          <a:latin typeface="Times New Roman"/>
                          <a:ea typeface="Times New Roman"/>
                          <a:cs typeface="Times New Roman"/>
                        </a:rPr>
                        <a:t> Р.Б. учитель биологии </a:t>
                      </a:r>
                      <a:endParaRPr lang="ru-RU" sz="1400" b="1" dirty="0">
                        <a:latin typeface="Calibri"/>
                        <a:ea typeface="Times New Roman"/>
                        <a:cs typeface="Times New Roman"/>
                      </a:endParaRPr>
                    </a:p>
                    <a:p>
                      <a:pPr algn="l">
                        <a:lnSpc>
                          <a:spcPct val="115000"/>
                        </a:lnSpc>
                        <a:spcAft>
                          <a:spcPts val="1000"/>
                        </a:spcAft>
                      </a:pPr>
                      <a:r>
                        <a:rPr lang="ru-RU" sz="1400" b="1" dirty="0">
                          <a:latin typeface="Times New Roman"/>
                          <a:ea typeface="Times New Roman"/>
                          <a:cs typeface="Times New Roman"/>
                        </a:rPr>
                        <a:t> </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653846">
                <a:tc>
                  <a:txBody>
                    <a:bodyPr/>
                    <a:lstStyle/>
                    <a:p>
                      <a:pPr algn="l">
                        <a:lnSpc>
                          <a:spcPct val="115000"/>
                        </a:lnSpc>
                        <a:spcAft>
                          <a:spcPts val="1000"/>
                        </a:spcAft>
                      </a:pPr>
                      <a:r>
                        <a:rPr lang="ru-RU" sz="1400" b="1">
                          <a:latin typeface="Times New Roman"/>
                          <a:ea typeface="Times New Roman"/>
                          <a:cs typeface="Times New Roman"/>
                        </a:rPr>
                        <a:t>2</a:t>
                      </a:r>
                      <a:endParaRPr lang="ru-RU" sz="1400" b="1">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1000"/>
                        </a:spcAft>
                      </a:pPr>
                      <a:r>
                        <a:rPr lang="ru-RU" sz="1400" b="1">
                          <a:latin typeface="Times New Roman"/>
                          <a:ea typeface="Times New Roman"/>
                          <a:cs typeface="Times New Roman"/>
                        </a:rPr>
                        <a:t>Пахота пришкольного огорода</a:t>
                      </a:r>
                      <a:endParaRPr lang="ru-RU" sz="1400" b="1">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ru-RU" sz="1400" b="1" dirty="0" smtClean="0">
                          <a:latin typeface="Times New Roman"/>
                          <a:ea typeface="Times New Roman"/>
                          <a:cs typeface="Times New Roman"/>
                        </a:rPr>
                        <a:t>Апрель </a:t>
                      </a:r>
                    </a:p>
                    <a:p>
                      <a:pPr algn="ctr">
                        <a:lnSpc>
                          <a:spcPct val="115000"/>
                        </a:lnSpc>
                        <a:spcAft>
                          <a:spcPts val="1000"/>
                        </a:spcAft>
                      </a:pPr>
                      <a:r>
                        <a:rPr lang="ru-RU" sz="1400" b="1" dirty="0" smtClean="0">
                          <a:latin typeface="Times New Roman"/>
                          <a:ea typeface="Times New Roman"/>
                          <a:cs typeface="Times New Roman"/>
                        </a:rPr>
                        <a:t>2017</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1000"/>
                        </a:spcAft>
                      </a:pPr>
                      <a:r>
                        <a:rPr lang="ru-RU" sz="1400" b="1" dirty="0">
                          <a:latin typeface="Times New Roman"/>
                          <a:ea typeface="Times New Roman"/>
                          <a:cs typeface="Times New Roman"/>
                        </a:rPr>
                        <a:t>пахота</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1000"/>
                        </a:spcAft>
                      </a:pPr>
                      <a:r>
                        <a:rPr lang="ru-RU" sz="1400" b="1">
                          <a:latin typeface="Times New Roman"/>
                          <a:ea typeface="Times New Roman"/>
                          <a:cs typeface="Times New Roman"/>
                        </a:rPr>
                        <a:t>трактор</a:t>
                      </a:r>
                      <a:endParaRPr lang="ru-RU" sz="1400" b="1">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1000"/>
                        </a:spcAft>
                      </a:pPr>
                      <a:r>
                        <a:rPr lang="ru-RU" sz="1400" b="1" dirty="0">
                          <a:latin typeface="Times New Roman"/>
                          <a:ea typeface="Times New Roman"/>
                          <a:cs typeface="Times New Roman"/>
                        </a:rPr>
                        <a:t>Администрация школы</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994767">
                <a:tc>
                  <a:txBody>
                    <a:bodyPr/>
                    <a:lstStyle/>
                    <a:p>
                      <a:pPr algn="l">
                        <a:lnSpc>
                          <a:spcPct val="115000"/>
                        </a:lnSpc>
                        <a:spcAft>
                          <a:spcPts val="1000"/>
                        </a:spcAft>
                      </a:pPr>
                      <a:r>
                        <a:rPr lang="ru-RU" sz="1400" b="1">
                          <a:latin typeface="Times New Roman"/>
                          <a:ea typeface="Times New Roman"/>
                          <a:cs typeface="Times New Roman"/>
                        </a:rPr>
                        <a:t>3</a:t>
                      </a:r>
                      <a:endParaRPr lang="ru-RU" sz="1400" b="1">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1000"/>
                        </a:spcAft>
                      </a:pPr>
                      <a:r>
                        <a:rPr lang="ru-RU" sz="1400" b="1" dirty="0">
                          <a:latin typeface="Times New Roman"/>
                          <a:ea typeface="Times New Roman"/>
                          <a:cs typeface="Times New Roman"/>
                        </a:rPr>
                        <a:t>Планировка и разбивка </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ru-RU" sz="1400" b="1" dirty="0">
                          <a:latin typeface="Times New Roman"/>
                          <a:ea typeface="Times New Roman"/>
                          <a:cs typeface="Times New Roman"/>
                        </a:rPr>
                        <a:t>Апрель</a:t>
                      </a:r>
                      <a:endParaRPr lang="ru-RU" sz="1400" b="1" dirty="0">
                        <a:latin typeface="Calibri"/>
                        <a:ea typeface="Times New Roman"/>
                        <a:cs typeface="Times New Roman"/>
                      </a:endParaRPr>
                    </a:p>
                    <a:p>
                      <a:pPr algn="ctr">
                        <a:lnSpc>
                          <a:spcPct val="115000"/>
                        </a:lnSpc>
                        <a:spcAft>
                          <a:spcPts val="1000"/>
                        </a:spcAft>
                      </a:pPr>
                      <a:r>
                        <a:rPr lang="ru-RU" sz="1400" b="1" dirty="0">
                          <a:latin typeface="Times New Roman"/>
                          <a:ea typeface="Times New Roman"/>
                          <a:cs typeface="Times New Roman"/>
                        </a:rPr>
                        <a:t>2017</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1000"/>
                        </a:spcAft>
                      </a:pPr>
                      <a:r>
                        <a:rPr lang="ru-RU" sz="1400" b="1" dirty="0">
                          <a:latin typeface="Times New Roman"/>
                          <a:ea typeface="Times New Roman"/>
                          <a:cs typeface="Times New Roman"/>
                        </a:rPr>
                        <a:t>Обустройство сада</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1000"/>
                        </a:spcAft>
                      </a:pPr>
                      <a:r>
                        <a:rPr lang="ru-RU" sz="1400" b="1" dirty="0">
                          <a:latin typeface="Times New Roman"/>
                          <a:ea typeface="Times New Roman"/>
                          <a:cs typeface="Times New Roman"/>
                        </a:rPr>
                        <a:t>Обучающиеся, </a:t>
                      </a:r>
                      <a:r>
                        <a:rPr lang="ru-RU" sz="1400" b="1" dirty="0" smtClean="0">
                          <a:latin typeface="Times New Roman"/>
                          <a:ea typeface="Times New Roman"/>
                          <a:cs typeface="Times New Roman"/>
                        </a:rPr>
                        <a:t>педагоги</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1000"/>
                        </a:spcAft>
                      </a:pPr>
                      <a:r>
                        <a:rPr lang="ru-RU" sz="1400" b="1" dirty="0" err="1">
                          <a:latin typeface="Times New Roman"/>
                          <a:ea typeface="Times New Roman"/>
                          <a:cs typeface="Times New Roman"/>
                        </a:rPr>
                        <a:t>Ахматукаев</a:t>
                      </a:r>
                      <a:r>
                        <a:rPr lang="ru-RU" sz="1400" b="1" dirty="0">
                          <a:latin typeface="Times New Roman"/>
                          <a:ea typeface="Times New Roman"/>
                          <a:cs typeface="Times New Roman"/>
                        </a:rPr>
                        <a:t> Р.Б. учитель биологии и  </a:t>
                      </a:r>
                      <a:r>
                        <a:rPr lang="ru-RU" sz="1400" b="1" dirty="0" err="1" smtClean="0">
                          <a:latin typeface="Times New Roman"/>
                          <a:ea typeface="Times New Roman"/>
                          <a:cs typeface="Times New Roman"/>
                        </a:rPr>
                        <a:t>Кизиев</a:t>
                      </a:r>
                      <a:r>
                        <a:rPr lang="ru-RU" sz="1400" b="1" dirty="0" smtClean="0">
                          <a:latin typeface="Times New Roman"/>
                          <a:ea typeface="Times New Roman"/>
                          <a:cs typeface="Times New Roman"/>
                        </a:rPr>
                        <a:t> </a:t>
                      </a:r>
                      <a:r>
                        <a:rPr lang="ru-RU" sz="1400" b="1" dirty="0" err="1" smtClean="0">
                          <a:latin typeface="Times New Roman"/>
                          <a:ea typeface="Times New Roman"/>
                          <a:cs typeface="Times New Roman"/>
                        </a:rPr>
                        <a:t>Н.Р.-завхоз</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907144">
                <a:tc>
                  <a:txBody>
                    <a:bodyPr/>
                    <a:lstStyle/>
                    <a:p>
                      <a:pPr algn="l">
                        <a:lnSpc>
                          <a:spcPct val="115000"/>
                        </a:lnSpc>
                        <a:spcAft>
                          <a:spcPts val="1000"/>
                        </a:spcAft>
                      </a:pPr>
                      <a:r>
                        <a:rPr lang="ru-RU" sz="1400" b="1">
                          <a:latin typeface="Times New Roman"/>
                          <a:ea typeface="Times New Roman"/>
                          <a:cs typeface="Times New Roman"/>
                        </a:rPr>
                        <a:t>4</a:t>
                      </a:r>
                      <a:endParaRPr lang="ru-RU" sz="1400" b="1">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1000"/>
                        </a:spcAft>
                      </a:pPr>
                      <a:r>
                        <a:rPr lang="ru-RU" sz="1400" b="1">
                          <a:latin typeface="Times New Roman"/>
                          <a:ea typeface="Times New Roman"/>
                          <a:cs typeface="Times New Roman"/>
                        </a:rPr>
                        <a:t>Посадка садовых культур</a:t>
                      </a:r>
                      <a:endParaRPr lang="ru-RU" sz="1400" b="1">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ru-RU" sz="1400" b="1" dirty="0">
                          <a:latin typeface="Times New Roman"/>
                          <a:ea typeface="Times New Roman"/>
                          <a:cs typeface="Times New Roman"/>
                        </a:rPr>
                        <a:t>Апрель</a:t>
                      </a:r>
                      <a:endParaRPr lang="ru-RU" sz="1400" b="1" dirty="0">
                        <a:latin typeface="Calibri"/>
                        <a:ea typeface="Times New Roman"/>
                        <a:cs typeface="Times New Roman"/>
                      </a:endParaRPr>
                    </a:p>
                    <a:p>
                      <a:pPr algn="ctr">
                        <a:lnSpc>
                          <a:spcPct val="115000"/>
                        </a:lnSpc>
                        <a:spcAft>
                          <a:spcPts val="1000"/>
                        </a:spcAft>
                      </a:pPr>
                      <a:r>
                        <a:rPr lang="ru-RU" sz="1400" b="1" dirty="0">
                          <a:latin typeface="Times New Roman"/>
                          <a:ea typeface="Times New Roman"/>
                          <a:cs typeface="Times New Roman"/>
                        </a:rPr>
                        <a:t>2017</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1000"/>
                        </a:spcAft>
                      </a:pPr>
                      <a:r>
                        <a:rPr lang="ru-RU" sz="1400" b="1" dirty="0">
                          <a:latin typeface="Times New Roman"/>
                          <a:ea typeface="Times New Roman"/>
                          <a:cs typeface="Times New Roman"/>
                        </a:rPr>
                        <a:t>Посадка </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1000"/>
                        </a:spcAft>
                      </a:pPr>
                      <a:r>
                        <a:rPr lang="ru-RU" sz="1400" b="1" dirty="0">
                          <a:latin typeface="Times New Roman"/>
                          <a:ea typeface="Times New Roman"/>
                          <a:cs typeface="Times New Roman"/>
                        </a:rPr>
                        <a:t>Обучающиеся, педагоги- предметники </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1000"/>
                        </a:spcAft>
                      </a:pPr>
                      <a:r>
                        <a:rPr lang="ru-RU" sz="1400" b="1" dirty="0" err="1">
                          <a:latin typeface="Times New Roman"/>
                          <a:ea typeface="Times New Roman"/>
                          <a:cs typeface="Times New Roman"/>
                        </a:rPr>
                        <a:t>Ахматукаев</a:t>
                      </a:r>
                      <a:r>
                        <a:rPr lang="ru-RU" sz="1400" b="1" dirty="0">
                          <a:latin typeface="Times New Roman"/>
                          <a:ea typeface="Times New Roman"/>
                          <a:cs typeface="Times New Roman"/>
                        </a:rPr>
                        <a:t> Р.Б </a:t>
                      </a:r>
                      <a:r>
                        <a:rPr lang="ru-RU" sz="1400" b="1" dirty="0" smtClean="0">
                          <a:latin typeface="Times New Roman"/>
                          <a:ea typeface="Times New Roman"/>
                          <a:cs typeface="Times New Roman"/>
                        </a:rPr>
                        <a:t>учитель </a:t>
                      </a:r>
                      <a:r>
                        <a:rPr lang="ru-RU" sz="1400" b="1" dirty="0">
                          <a:latin typeface="Times New Roman"/>
                          <a:ea typeface="Times New Roman"/>
                          <a:cs typeface="Times New Roman"/>
                        </a:rPr>
                        <a:t>биологии </a:t>
                      </a:r>
                      <a:r>
                        <a:rPr lang="ru-RU" sz="1400" b="1" dirty="0" smtClean="0">
                          <a:latin typeface="Times New Roman"/>
                          <a:ea typeface="Times New Roman"/>
                          <a:cs typeface="Times New Roman"/>
                        </a:rPr>
                        <a:t>и  </a:t>
                      </a:r>
                      <a:r>
                        <a:rPr lang="ru-RU" sz="1400" b="1" dirty="0" err="1" smtClean="0">
                          <a:latin typeface="Times New Roman"/>
                          <a:ea typeface="Times New Roman"/>
                          <a:cs typeface="Times New Roman"/>
                        </a:rPr>
                        <a:t>Кизиев</a:t>
                      </a:r>
                      <a:r>
                        <a:rPr lang="ru-RU" sz="1400" b="1" dirty="0" smtClean="0">
                          <a:latin typeface="Times New Roman"/>
                          <a:ea typeface="Times New Roman"/>
                          <a:cs typeface="Times New Roman"/>
                        </a:rPr>
                        <a:t> </a:t>
                      </a:r>
                      <a:r>
                        <a:rPr lang="ru-RU" sz="1400" b="1" dirty="0" err="1" smtClean="0">
                          <a:latin typeface="Times New Roman"/>
                          <a:ea typeface="Times New Roman"/>
                          <a:cs typeface="Times New Roman"/>
                        </a:rPr>
                        <a:t>Н.Р.-завхоз</a:t>
                      </a:r>
                      <a:endParaRPr lang="ru-RU" sz="1400" b="1" dirty="0" smtClean="0">
                        <a:latin typeface="Times New Roman"/>
                        <a:ea typeface="Times New Roman"/>
                        <a:cs typeface="Times New Roman"/>
                      </a:endParaRPr>
                    </a:p>
                    <a:p>
                      <a:pPr algn="l">
                        <a:lnSpc>
                          <a:spcPct val="115000"/>
                        </a:lnSpc>
                        <a:spcAft>
                          <a:spcPts val="1000"/>
                        </a:spcAft>
                      </a:pP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016704">
                <a:tc>
                  <a:txBody>
                    <a:bodyPr/>
                    <a:lstStyle/>
                    <a:p>
                      <a:pPr algn="l">
                        <a:lnSpc>
                          <a:spcPct val="115000"/>
                        </a:lnSpc>
                        <a:spcAft>
                          <a:spcPts val="1000"/>
                        </a:spcAft>
                      </a:pPr>
                      <a:r>
                        <a:rPr lang="ru-RU" sz="1400" b="1">
                          <a:latin typeface="Times New Roman"/>
                          <a:ea typeface="Times New Roman"/>
                          <a:cs typeface="Times New Roman"/>
                        </a:rPr>
                        <a:t>5</a:t>
                      </a:r>
                      <a:endParaRPr lang="ru-RU" sz="1400" b="1">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1000"/>
                        </a:spcAft>
                      </a:pPr>
                      <a:r>
                        <a:rPr lang="ru-RU" sz="1400" b="1" dirty="0" smtClean="0">
                          <a:latin typeface="Times New Roman"/>
                          <a:ea typeface="Times New Roman"/>
                          <a:cs typeface="Times New Roman"/>
                        </a:rPr>
                        <a:t>Окапывание, полив</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ru-RU" sz="1400" b="1" dirty="0">
                          <a:latin typeface="Times New Roman"/>
                          <a:ea typeface="Times New Roman"/>
                          <a:cs typeface="Times New Roman"/>
                        </a:rPr>
                        <a:t>Июнь, июль, август,</a:t>
                      </a:r>
                      <a:endParaRPr lang="ru-RU" sz="1400" b="1" dirty="0">
                        <a:latin typeface="Calibri"/>
                        <a:ea typeface="Times New Roman"/>
                        <a:cs typeface="Times New Roman"/>
                      </a:endParaRPr>
                    </a:p>
                    <a:p>
                      <a:pPr algn="ctr">
                        <a:lnSpc>
                          <a:spcPct val="115000"/>
                        </a:lnSpc>
                        <a:spcAft>
                          <a:spcPts val="1000"/>
                        </a:spcAft>
                      </a:pPr>
                      <a:r>
                        <a:rPr lang="ru-RU" sz="1400" b="1" dirty="0">
                          <a:latin typeface="Times New Roman"/>
                          <a:ea typeface="Times New Roman"/>
                          <a:cs typeface="Times New Roman"/>
                        </a:rPr>
                        <a:t>сентябрь 2017</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1000"/>
                        </a:spcAft>
                      </a:pPr>
                      <a:r>
                        <a:rPr lang="ru-RU" sz="1400" b="1" dirty="0" smtClean="0">
                          <a:latin typeface="Times New Roman"/>
                          <a:ea typeface="Times New Roman"/>
                          <a:cs typeface="Times New Roman"/>
                        </a:rPr>
                        <a:t>Окапывание,  полив</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1000"/>
                        </a:spcAft>
                      </a:pPr>
                      <a:r>
                        <a:rPr lang="ru-RU" sz="1400" b="1" dirty="0">
                          <a:latin typeface="Times New Roman"/>
                          <a:ea typeface="Times New Roman"/>
                          <a:cs typeface="Times New Roman"/>
                        </a:rPr>
                        <a:t>Обучающиеся, педагоги- предметники </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1000"/>
                        </a:spcAft>
                      </a:pPr>
                      <a:r>
                        <a:rPr lang="ru-RU" sz="1400" b="1" dirty="0" err="1">
                          <a:latin typeface="Times New Roman"/>
                          <a:ea typeface="Times New Roman"/>
                          <a:cs typeface="Times New Roman"/>
                        </a:rPr>
                        <a:t>Ахматукаев</a:t>
                      </a:r>
                      <a:r>
                        <a:rPr lang="ru-RU" sz="1400" b="1" dirty="0">
                          <a:latin typeface="Times New Roman"/>
                          <a:ea typeface="Times New Roman"/>
                          <a:cs typeface="Times New Roman"/>
                        </a:rPr>
                        <a:t> Р.Б </a:t>
                      </a:r>
                      <a:r>
                        <a:rPr lang="ru-RU" sz="1400" b="1" dirty="0" smtClean="0">
                          <a:latin typeface="Times New Roman"/>
                          <a:ea typeface="Times New Roman"/>
                          <a:cs typeface="Times New Roman"/>
                        </a:rPr>
                        <a:t>учитель </a:t>
                      </a:r>
                      <a:r>
                        <a:rPr lang="ru-RU" sz="1400" b="1" dirty="0">
                          <a:latin typeface="Times New Roman"/>
                          <a:ea typeface="Times New Roman"/>
                          <a:cs typeface="Times New Roman"/>
                        </a:rPr>
                        <a:t>биологии </a:t>
                      </a:r>
                      <a:r>
                        <a:rPr lang="ru-RU" sz="1400" b="1" dirty="0" smtClean="0">
                          <a:latin typeface="Times New Roman"/>
                          <a:ea typeface="Times New Roman"/>
                          <a:cs typeface="Times New Roman"/>
                        </a:rPr>
                        <a:t>и  </a:t>
                      </a:r>
                      <a:r>
                        <a:rPr lang="ru-RU" sz="1400" b="1" dirty="0" err="1" smtClean="0">
                          <a:latin typeface="Times New Roman"/>
                          <a:ea typeface="Times New Roman"/>
                          <a:cs typeface="Times New Roman"/>
                        </a:rPr>
                        <a:t>Кизиев</a:t>
                      </a:r>
                      <a:r>
                        <a:rPr lang="ru-RU" sz="1400" b="1" dirty="0" smtClean="0">
                          <a:latin typeface="Times New Roman"/>
                          <a:ea typeface="Times New Roman"/>
                          <a:cs typeface="Times New Roman"/>
                        </a:rPr>
                        <a:t> </a:t>
                      </a:r>
                      <a:r>
                        <a:rPr lang="ru-RU" sz="1400" b="1" dirty="0" err="1" smtClean="0">
                          <a:latin typeface="Times New Roman"/>
                          <a:ea typeface="Times New Roman"/>
                          <a:cs typeface="Times New Roman"/>
                        </a:rPr>
                        <a:t>Н.Р.-завхоз</a:t>
                      </a:r>
                      <a:r>
                        <a:rPr lang="ru-RU" sz="1400" b="1" dirty="0" smtClean="0">
                          <a:latin typeface="Times New Roman"/>
                          <a:ea typeface="Times New Roman"/>
                          <a:cs typeface="Times New Roman"/>
                        </a:rPr>
                        <a:t> </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907144">
                <a:tc>
                  <a:txBody>
                    <a:bodyPr/>
                    <a:lstStyle/>
                    <a:p>
                      <a:pPr algn="l">
                        <a:lnSpc>
                          <a:spcPct val="115000"/>
                        </a:lnSpc>
                        <a:spcAft>
                          <a:spcPts val="1000"/>
                        </a:spcAft>
                      </a:pPr>
                      <a:r>
                        <a:rPr lang="ru-RU" sz="1400" b="1">
                          <a:latin typeface="Times New Roman"/>
                          <a:ea typeface="Times New Roman"/>
                          <a:cs typeface="Times New Roman"/>
                        </a:rPr>
                        <a:t>6</a:t>
                      </a:r>
                      <a:endParaRPr lang="ru-RU" sz="1400" b="1">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1000"/>
                        </a:spcAft>
                      </a:pPr>
                      <a:r>
                        <a:rPr lang="ru-RU" sz="1400" b="1">
                          <a:latin typeface="Times New Roman"/>
                          <a:ea typeface="Times New Roman"/>
                          <a:cs typeface="Times New Roman"/>
                        </a:rPr>
                        <a:t>Посадка кустарников</a:t>
                      </a:r>
                      <a:endParaRPr lang="ru-RU" sz="1400" b="1">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ru-RU" sz="1400" b="1" dirty="0" smtClean="0">
                          <a:latin typeface="Times New Roman"/>
                          <a:ea typeface="Times New Roman"/>
                          <a:cs typeface="Times New Roman"/>
                        </a:rPr>
                        <a:t>Октябрь </a:t>
                      </a:r>
                    </a:p>
                    <a:p>
                      <a:pPr algn="ctr">
                        <a:lnSpc>
                          <a:spcPct val="115000"/>
                        </a:lnSpc>
                        <a:spcAft>
                          <a:spcPts val="1000"/>
                        </a:spcAft>
                      </a:pPr>
                      <a:r>
                        <a:rPr lang="ru-RU" sz="1400" b="1" dirty="0" smtClean="0">
                          <a:latin typeface="Times New Roman"/>
                          <a:ea typeface="Times New Roman"/>
                          <a:cs typeface="Times New Roman"/>
                        </a:rPr>
                        <a:t>2017</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1000"/>
                        </a:spcAft>
                      </a:pPr>
                      <a:r>
                        <a:rPr lang="ru-RU" sz="1400" b="1" dirty="0">
                          <a:latin typeface="Times New Roman"/>
                          <a:ea typeface="Times New Roman"/>
                          <a:cs typeface="Times New Roman"/>
                        </a:rPr>
                        <a:t>Посадка </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1000"/>
                        </a:spcAft>
                      </a:pPr>
                      <a:r>
                        <a:rPr lang="ru-RU" sz="1400" b="1">
                          <a:latin typeface="Times New Roman"/>
                          <a:ea typeface="Times New Roman"/>
                          <a:cs typeface="Times New Roman"/>
                        </a:rPr>
                        <a:t>Обучающиеся, педагоги- предметники </a:t>
                      </a:r>
                      <a:endParaRPr lang="ru-RU" sz="1400" b="1">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lnSpc>
                          <a:spcPct val="115000"/>
                        </a:lnSpc>
                        <a:spcAft>
                          <a:spcPts val="1000"/>
                        </a:spcAft>
                      </a:pPr>
                      <a:r>
                        <a:rPr lang="ru-RU" sz="1400" b="1" dirty="0" err="1">
                          <a:latin typeface="Times New Roman"/>
                          <a:ea typeface="Times New Roman"/>
                          <a:cs typeface="Times New Roman"/>
                        </a:rPr>
                        <a:t>Ахматукаев</a:t>
                      </a:r>
                      <a:r>
                        <a:rPr lang="ru-RU" sz="1400" b="1" dirty="0">
                          <a:latin typeface="Times New Roman"/>
                          <a:ea typeface="Times New Roman"/>
                          <a:cs typeface="Times New Roman"/>
                        </a:rPr>
                        <a:t> Р.Б учитель биологии </a:t>
                      </a:r>
                      <a:r>
                        <a:rPr lang="ru-RU" sz="1400" b="1" dirty="0" smtClean="0">
                          <a:latin typeface="Times New Roman"/>
                          <a:ea typeface="Times New Roman"/>
                          <a:cs typeface="Times New Roman"/>
                        </a:rPr>
                        <a:t>и  </a:t>
                      </a:r>
                      <a:r>
                        <a:rPr lang="ru-RU" sz="1400" b="1" dirty="0" err="1" smtClean="0">
                          <a:latin typeface="Times New Roman"/>
                          <a:ea typeface="Times New Roman"/>
                          <a:cs typeface="Times New Roman"/>
                        </a:rPr>
                        <a:t>Кизиев</a:t>
                      </a:r>
                      <a:r>
                        <a:rPr lang="ru-RU" sz="1400" b="1" dirty="0" smtClean="0">
                          <a:latin typeface="Times New Roman"/>
                          <a:ea typeface="Times New Roman"/>
                          <a:cs typeface="Times New Roman"/>
                        </a:rPr>
                        <a:t> </a:t>
                      </a:r>
                      <a:r>
                        <a:rPr lang="ru-RU" sz="1400" b="1" dirty="0" err="1" smtClean="0">
                          <a:latin typeface="Times New Roman"/>
                          <a:ea typeface="Times New Roman"/>
                          <a:cs typeface="Times New Roman"/>
                        </a:rPr>
                        <a:t>Н.Р.-завхоз</a:t>
                      </a:r>
                      <a:r>
                        <a:rPr lang="ru-RU" sz="1400" b="1" dirty="0" smtClean="0">
                          <a:latin typeface="Times New Roman"/>
                          <a:ea typeface="Times New Roman"/>
                          <a:cs typeface="Times New Roman"/>
                        </a:rPr>
                        <a:t> </a:t>
                      </a:r>
                      <a:endParaRPr lang="ru-RU" sz="1400" b="1" dirty="0">
                        <a:latin typeface="Calibri"/>
                        <a:ea typeface="Times New Roman"/>
                        <a:cs typeface="Times New Roman"/>
                      </a:endParaRPr>
                    </a:p>
                  </a:txBody>
                  <a:tcPr marL="41146" marR="411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
        <p:nvSpPr>
          <p:cNvPr id="27649" name="Rectangle 1"/>
          <p:cNvSpPr>
            <a:spLocks noChangeArrowheads="1"/>
          </p:cNvSpPr>
          <p:nvPr/>
        </p:nvSpPr>
        <p:spPr bwMode="auto">
          <a:xfrm>
            <a:off x="0" y="0"/>
            <a:ext cx="9144000" cy="83099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Подробный календарный план работы</a:t>
            </a:r>
            <a:endParaRPr kumimoji="0" lang="ru-RU"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по всем обозначенным   направлениям</a:t>
            </a:r>
            <a:endParaRPr kumimoji="0" lang="ru-RU"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advTm="40000">
    <p:circl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0" y="0"/>
            <a:ext cx="9144000" cy="6878806"/>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95250" algn="ctr" defTabSz="914400" rtl="0" eaLnBrk="1" fontAlgn="base" latinLnBrk="0" hangingPunct="1">
              <a:lnSpc>
                <a:spcPct val="100000"/>
              </a:lnSpc>
              <a:spcBef>
                <a:spcPct val="0"/>
              </a:spcBef>
              <a:spcAft>
                <a:spcPct val="0"/>
              </a:spcAft>
              <a:buClrTx/>
              <a:buSzTx/>
              <a:buFontTx/>
              <a:buNone/>
              <a:tabLst>
                <a:tab pos="666750" algn="l"/>
              </a:tabLst>
            </a:pPr>
            <a:r>
              <a:rPr kumimoji="0" lang="ru-RU" sz="14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ru-RU" sz="32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Ожидаемые результаты</a:t>
            </a:r>
            <a:endParaRPr kumimoji="0" lang="ru-RU" sz="28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endParaRPr>
          </a:p>
          <a:p>
            <a:pPr marL="0" marR="0" lvl="0" indent="95250" algn="ctr" defTabSz="914400" rtl="0" eaLnBrk="1" fontAlgn="base" latinLnBrk="0" hangingPunct="1">
              <a:lnSpc>
                <a:spcPct val="100000"/>
              </a:lnSpc>
              <a:spcBef>
                <a:spcPct val="0"/>
              </a:spcBef>
              <a:spcAft>
                <a:spcPct val="0"/>
              </a:spcAft>
              <a:buClrTx/>
              <a:buSzTx/>
              <a:buFontTx/>
              <a:buNone/>
              <a:tabLst>
                <a:tab pos="666750" algn="l"/>
              </a:tabLst>
            </a:pPr>
            <a:endParaRPr lang="ru-RU" sz="2800" b="1" dirty="0" smtClean="0">
              <a:latin typeface="Times New Roman" pitchFamily="18" charset="0"/>
              <a:cs typeface="Times New Roman" pitchFamily="18" charset="0"/>
            </a:endParaRPr>
          </a:p>
          <a:p>
            <a:pPr marL="0" marR="0" lvl="0" indent="95250" algn="ctr" defTabSz="914400" rtl="0" eaLnBrk="1" fontAlgn="base" latinLnBrk="0" hangingPunct="1">
              <a:lnSpc>
                <a:spcPct val="100000"/>
              </a:lnSpc>
              <a:spcBef>
                <a:spcPct val="0"/>
              </a:spcBef>
              <a:spcAft>
                <a:spcPct val="0"/>
              </a:spcAft>
              <a:buClrTx/>
              <a:buSzTx/>
              <a:buFontTx/>
              <a:buNone/>
              <a:tabLst>
                <a:tab pos="666750" algn="l"/>
              </a:tabLst>
            </a:pPr>
            <a:endParaRPr kumimoji="0" lang="ru-RU" sz="700" b="0" i="0" u="none" strike="noStrike" cap="none" normalizeH="0" baseline="0" dirty="0" smtClean="0">
              <a:ln>
                <a:noFill/>
              </a:ln>
              <a:solidFill>
                <a:schemeClr val="tx1"/>
              </a:solidFill>
              <a:effectLst/>
              <a:latin typeface="Arial" pitchFamily="34" charset="0"/>
              <a:cs typeface="Arial" pitchFamily="34" charset="0"/>
            </a:endParaRPr>
          </a:p>
          <a:p>
            <a:pPr marL="0" marR="0" lvl="0" indent="95250" algn="l" defTabSz="914400" rtl="0" eaLnBrk="0" fontAlgn="base" latinLnBrk="0" hangingPunct="0">
              <a:lnSpc>
                <a:spcPct val="100000"/>
              </a:lnSpc>
              <a:spcBef>
                <a:spcPct val="0"/>
              </a:spcBef>
              <a:spcAft>
                <a:spcPct val="0"/>
              </a:spcAft>
              <a:buClrTx/>
              <a:buSzTx/>
              <a:buFontTx/>
              <a:buNone/>
              <a:tabLst>
                <a:tab pos="666750"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000" b="0"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Создание и обработка пришкольного участка станет интеграцией трудового воспитания в образовательный процесс с целью воспитания социально адаптированной личности обучающихся.</a:t>
            </a:r>
          </a:p>
          <a:p>
            <a:pPr marL="0" marR="0" lvl="0" indent="95250" algn="l" defTabSz="914400" rtl="0" eaLnBrk="0" fontAlgn="base" latinLnBrk="0" hangingPunct="0">
              <a:lnSpc>
                <a:spcPct val="100000"/>
              </a:lnSpc>
              <a:spcBef>
                <a:spcPct val="0"/>
              </a:spcBef>
              <a:spcAft>
                <a:spcPct val="0"/>
              </a:spcAft>
              <a:buClrTx/>
              <a:buSzTx/>
              <a:buFontTx/>
              <a:buNone/>
              <a:tabLst>
                <a:tab pos="666750" algn="l"/>
              </a:tabLst>
            </a:pPr>
            <a:endParaRPr kumimoji="0" lang="ru-RU" sz="1000" b="0" i="0" u="none" strike="noStrike" cap="none" normalizeH="0" baseline="0" dirty="0" smtClean="0">
              <a:ln>
                <a:noFill/>
              </a:ln>
              <a:solidFill>
                <a:srgbClr val="0070C0"/>
              </a:solidFill>
              <a:effectLst/>
              <a:latin typeface="Arial" pitchFamily="34" charset="0"/>
              <a:cs typeface="Arial" pitchFamily="34" charset="0"/>
            </a:endParaRPr>
          </a:p>
          <a:p>
            <a:pPr marL="0" marR="0" lvl="0" indent="95250" algn="l" defTabSz="914400" rtl="0" eaLnBrk="0" fontAlgn="base" latinLnBrk="0" hangingPunct="0">
              <a:lnSpc>
                <a:spcPct val="100000"/>
              </a:lnSpc>
              <a:spcBef>
                <a:spcPct val="0"/>
              </a:spcBef>
              <a:spcAft>
                <a:spcPct val="0"/>
              </a:spcAft>
              <a:buClrTx/>
              <a:buSzTx/>
              <a:buFontTx/>
              <a:buNone/>
              <a:tabLst>
                <a:tab pos="666750" algn="l"/>
              </a:tabLst>
            </a:pPr>
            <a:r>
              <a:rPr kumimoji="0" lang="ru-RU" sz="2000" b="0"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	Итогом реализации проекта «Здесь будет сад цвести!» можно считать:</a:t>
            </a:r>
            <a:endParaRPr lang="ru-RU" sz="2000" dirty="0" smtClean="0">
              <a:solidFill>
                <a:srgbClr val="0070C0"/>
              </a:solidFill>
              <a:latin typeface="Times New Roman" pitchFamily="18" charset="0"/>
              <a:cs typeface="Times New Roman" pitchFamily="18" charset="0"/>
            </a:endParaRPr>
          </a:p>
          <a:p>
            <a:pPr marL="0" marR="0" lvl="0" indent="95250" algn="l" defTabSz="914400" rtl="0" eaLnBrk="0" fontAlgn="base" latinLnBrk="0" hangingPunct="0">
              <a:lnSpc>
                <a:spcPct val="100000"/>
              </a:lnSpc>
              <a:spcBef>
                <a:spcPct val="0"/>
              </a:spcBef>
              <a:spcAft>
                <a:spcPct val="0"/>
              </a:spcAft>
              <a:buClrTx/>
              <a:buSzTx/>
              <a:buFontTx/>
              <a:buNone/>
              <a:tabLst>
                <a:tab pos="666750" algn="l"/>
              </a:tabLst>
            </a:pPr>
            <a:endParaRPr kumimoji="0" lang="ru-RU" sz="1000" b="0" i="0" u="none" strike="noStrike" cap="none" normalizeH="0" baseline="0" dirty="0" smtClean="0">
              <a:ln>
                <a:noFill/>
              </a:ln>
              <a:solidFill>
                <a:srgbClr val="0070C0"/>
              </a:solidFill>
              <a:effectLst/>
              <a:latin typeface="Arial" pitchFamily="34" charset="0"/>
              <a:cs typeface="Arial" pitchFamily="34" charset="0"/>
            </a:endParaRPr>
          </a:p>
          <a:p>
            <a:pPr marL="0" marR="0" lvl="0" indent="95250" algn="l" defTabSz="914400" rtl="0" eaLnBrk="0" fontAlgn="base" latinLnBrk="0" hangingPunct="0">
              <a:lnSpc>
                <a:spcPct val="100000"/>
              </a:lnSpc>
              <a:spcBef>
                <a:spcPct val="0"/>
              </a:spcBef>
              <a:spcAft>
                <a:spcPct val="0"/>
              </a:spcAft>
              <a:buClrTx/>
              <a:buSzTx/>
              <a:buFontTx/>
              <a:buNone/>
              <a:tabLst>
                <a:tab pos="666750" algn="l"/>
              </a:tabLst>
            </a:pPr>
            <a:r>
              <a:rPr kumimoji="0" lang="ru-RU" sz="2000" b="0"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 Повышение социальной активности, нравственности и ответственности участников социального проекта;</a:t>
            </a:r>
            <a:endParaRPr kumimoji="0" lang="ru-RU" sz="1000" b="0" i="0" u="none" strike="noStrike" cap="none" normalizeH="0" baseline="0" dirty="0" smtClean="0">
              <a:ln>
                <a:noFill/>
              </a:ln>
              <a:solidFill>
                <a:srgbClr val="0070C0"/>
              </a:solidFill>
              <a:effectLst/>
              <a:latin typeface="Arial" pitchFamily="34" charset="0"/>
              <a:cs typeface="Arial" pitchFamily="34" charset="0"/>
            </a:endParaRPr>
          </a:p>
          <a:p>
            <a:pPr marL="0" marR="0" lvl="0" indent="95250" algn="l" defTabSz="914400" rtl="0" eaLnBrk="0" fontAlgn="base" latinLnBrk="0" hangingPunct="0">
              <a:lnSpc>
                <a:spcPct val="100000"/>
              </a:lnSpc>
              <a:spcBef>
                <a:spcPct val="0"/>
              </a:spcBef>
              <a:spcAft>
                <a:spcPct val="0"/>
              </a:spcAft>
              <a:buClrTx/>
              <a:buSzTx/>
              <a:buFontTx/>
              <a:buNone/>
              <a:tabLst>
                <a:tab pos="666750" algn="l"/>
              </a:tabLst>
            </a:pPr>
            <a:r>
              <a:rPr kumimoji="0" lang="ru-RU" sz="2000" b="0"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   Владение первоначальными навыками сельскохозяйственной трудовой деятельности; </a:t>
            </a:r>
            <a:endParaRPr kumimoji="0" lang="ru-RU" sz="1000" b="0" i="0" u="none" strike="noStrike" cap="none" normalizeH="0" baseline="0" dirty="0" smtClean="0">
              <a:ln>
                <a:noFill/>
              </a:ln>
              <a:solidFill>
                <a:srgbClr val="0070C0"/>
              </a:solidFill>
              <a:effectLst/>
              <a:latin typeface="Arial" pitchFamily="34" charset="0"/>
              <a:cs typeface="Arial" pitchFamily="34" charset="0"/>
            </a:endParaRPr>
          </a:p>
          <a:p>
            <a:pPr marL="0" marR="0" lvl="0" indent="95250" algn="l" defTabSz="914400" rtl="0" eaLnBrk="0" fontAlgn="base" latinLnBrk="0" hangingPunct="0">
              <a:lnSpc>
                <a:spcPct val="100000"/>
              </a:lnSpc>
              <a:spcBef>
                <a:spcPct val="0"/>
              </a:spcBef>
              <a:spcAft>
                <a:spcPct val="0"/>
              </a:spcAft>
              <a:buClrTx/>
              <a:buSzTx/>
              <a:buFontTx/>
              <a:buNone/>
              <a:tabLst>
                <a:tab pos="666750" algn="l"/>
              </a:tabLst>
            </a:pPr>
            <a:r>
              <a:rPr kumimoji="0" lang="ru-RU" sz="2000" b="0"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 Профессиональная ориентация и самоопределение школьников в современном обществе;</a:t>
            </a:r>
            <a:endParaRPr kumimoji="0" lang="ru-RU" sz="1000" b="0" i="0" u="none" strike="noStrike" cap="none" normalizeH="0" baseline="0" dirty="0" smtClean="0">
              <a:ln>
                <a:noFill/>
              </a:ln>
              <a:solidFill>
                <a:srgbClr val="0070C0"/>
              </a:solidFill>
              <a:effectLst/>
              <a:latin typeface="Arial" pitchFamily="34" charset="0"/>
              <a:cs typeface="Arial" pitchFamily="34" charset="0"/>
            </a:endParaRPr>
          </a:p>
          <a:p>
            <a:pPr marL="0" marR="0" lvl="0" indent="95250" algn="l" defTabSz="914400" rtl="0" eaLnBrk="0" fontAlgn="base" latinLnBrk="0" hangingPunct="0">
              <a:lnSpc>
                <a:spcPct val="100000"/>
              </a:lnSpc>
              <a:spcBef>
                <a:spcPct val="0"/>
              </a:spcBef>
              <a:spcAft>
                <a:spcPct val="0"/>
              </a:spcAft>
              <a:buClrTx/>
              <a:buSzTx/>
              <a:buFontTx/>
              <a:buNone/>
              <a:tabLst>
                <a:tab pos="666750" algn="l"/>
              </a:tabLst>
            </a:pPr>
            <a:r>
              <a:rPr kumimoji="0" lang="ru-RU" sz="2000" b="0"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 Социальная помощь </a:t>
            </a:r>
            <a:r>
              <a:rPr lang="ru-RU" sz="2000" dirty="0" smtClean="0">
                <a:solidFill>
                  <a:srgbClr val="0070C0"/>
                </a:solidFill>
                <a:latin typeface="Times New Roman" pitchFamily="18" charset="0"/>
                <a:ea typeface="Times New Roman" pitchFamily="18" charset="0"/>
                <a:cs typeface="Times New Roman" pitchFamily="18" charset="0"/>
              </a:rPr>
              <a:t>школьникам</a:t>
            </a:r>
            <a:r>
              <a:rPr kumimoji="0" lang="ru-RU" sz="2000" b="0"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 в виде фруктовых  наборов.</a:t>
            </a:r>
            <a:endParaRPr kumimoji="0" lang="ru-RU" sz="1000" b="0" i="0" u="none" strike="noStrike" cap="none" normalizeH="0" baseline="0" dirty="0" smtClean="0">
              <a:ln>
                <a:noFill/>
              </a:ln>
              <a:solidFill>
                <a:srgbClr val="0070C0"/>
              </a:solidFill>
              <a:effectLst/>
              <a:latin typeface="Arial" pitchFamily="34" charset="0"/>
              <a:cs typeface="Arial" pitchFamily="34" charset="0"/>
            </a:endParaRPr>
          </a:p>
          <a:p>
            <a:pPr marL="0" marR="0" lvl="0" indent="95250" algn="l" defTabSz="914400" rtl="0" eaLnBrk="0" fontAlgn="base" latinLnBrk="0" hangingPunct="0">
              <a:lnSpc>
                <a:spcPct val="100000"/>
              </a:lnSpc>
              <a:spcBef>
                <a:spcPct val="0"/>
              </a:spcBef>
              <a:spcAft>
                <a:spcPct val="0"/>
              </a:spcAft>
              <a:buClrTx/>
              <a:buSzTx/>
              <a:buFontTx/>
              <a:buNone/>
              <a:tabLst>
                <a:tab pos="666750" algn="l"/>
              </a:tabLst>
            </a:pPr>
            <a:r>
              <a:rPr kumimoji="0" lang="ru-RU" sz="2000" b="0"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	Знакомясь с технологией работы на пришкольном участке, получая результаты своего труда в натуральном виде (свежие фрукты и ягоды), а также, в процессе реализации проекта, создавая альбом и компьютерную презентацию  приведут обучающихся к осознанию своих способностей и умению качественно выполнять различные задания.</a:t>
            </a:r>
            <a:endParaRPr kumimoji="0" lang="ru-RU" sz="1000" b="0" i="0" u="none" strike="noStrike" cap="none" normalizeH="0" baseline="0" dirty="0" smtClean="0">
              <a:ln>
                <a:noFill/>
              </a:ln>
              <a:solidFill>
                <a:srgbClr val="0070C0"/>
              </a:solidFill>
              <a:effectLst/>
              <a:latin typeface="Arial" pitchFamily="34" charset="0"/>
              <a:cs typeface="Arial" pitchFamily="34" charset="0"/>
            </a:endParaRPr>
          </a:p>
          <a:p>
            <a:pPr marL="0" marR="0" lvl="0" indent="95250" algn="l" defTabSz="914400" rtl="0" eaLnBrk="0" fontAlgn="base" latinLnBrk="0" hangingPunct="0">
              <a:lnSpc>
                <a:spcPct val="100000"/>
              </a:lnSpc>
              <a:spcBef>
                <a:spcPct val="0"/>
              </a:spcBef>
              <a:spcAft>
                <a:spcPct val="0"/>
              </a:spcAft>
              <a:buClrTx/>
              <a:buSzTx/>
              <a:buFontTx/>
              <a:buNone/>
              <a:tabLst>
                <a:tab pos="666750" algn="l"/>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advTm="40000">
    <p:zoom dir="in"/>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0" y="357166"/>
            <a:ext cx="9144000" cy="60785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95250" algn="ctr" defTabSz="914400" rtl="0" eaLnBrk="1" fontAlgn="base" latinLnBrk="0" hangingPunct="1">
              <a:lnSpc>
                <a:spcPct val="100000"/>
              </a:lnSpc>
              <a:spcBef>
                <a:spcPct val="0"/>
              </a:spcBef>
              <a:spcAft>
                <a:spcPct val="0"/>
              </a:spcAft>
              <a:buClrTx/>
              <a:buSzTx/>
              <a:buFontTx/>
              <a:buNone/>
              <a:tabLst/>
            </a:pPr>
            <a:endParaRPr kumimoji="0" lang="ru-RU"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95250" algn="ctr" defTabSz="914400" rtl="0" eaLnBrk="1" fontAlgn="base" latinLnBrk="0" hangingPunct="1">
              <a:lnSpc>
                <a:spcPct val="100000"/>
              </a:lnSpc>
              <a:spcBef>
                <a:spcPct val="0"/>
              </a:spcBef>
              <a:spcAft>
                <a:spcPct val="0"/>
              </a:spcAft>
              <a:buClrTx/>
              <a:buSzTx/>
              <a:buFontTx/>
              <a:buNone/>
              <a:tabLst/>
            </a:pPr>
            <a:endParaRPr kumimoji="0" lang="ru-RU" sz="4000" b="1"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endParaRPr>
          </a:p>
          <a:p>
            <a:pPr marL="0" marR="0" lvl="0" indent="95250" algn="ctr" defTabSz="914400" rtl="0" eaLnBrk="1" fontAlgn="base" latinLnBrk="0" hangingPunct="1">
              <a:lnSpc>
                <a:spcPct val="100000"/>
              </a:lnSpc>
              <a:spcBef>
                <a:spcPct val="0"/>
              </a:spcBef>
              <a:spcAft>
                <a:spcPct val="0"/>
              </a:spcAft>
              <a:buClrTx/>
              <a:buSzTx/>
              <a:buFontTx/>
              <a:buNone/>
              <a:tabLst/>
            </a:pPr>
            <a:r>
              <a:rPr kumimoji="0" lang="ru-RU" sz="4000" b="1"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Оценка результатов</a:t>
            </a:r>
          </a:p>
          <a:p>
            <a:pPr marL="0" marR="0" lvl="0" indent="95250" algn="ctr" defTabSz="914400" rtl="0" eaLnBrk="1" fontAlgn="base" latinLnBrk="0" hangingPunct="1">
              <a:lnSpc>
                <a:spcPct val="100000"/>
              </a:lnSpc>
              <a:spcBef>
                <a:spcPct val="0"/>
              </a:spcBef>
              <a:spcAft>
                <a:spcPct val="0"/>
              </a:spcAft>
              <a:buClrTx/>
              <a:buSzTx/>
              <a:buFontTx/>
              <a:buNone/>
              <a:tabLst/>
            </a:pPr>
            <a:endParaRPr kumimoji="0" lang="ru-RU"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9525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95250" algn="l" defTabSz="914400" rtl="0" eaLnBrk="0" fontAlgn="base" latinLnBrk="0" hangingPunct="0">
              <a:lnSpc>
                <a:spcPct val="100000"/>
              </a:lnSpc>
              <a:spcBef>
                <a:spcPct val="0"/>
              </a:spcBef>
              <a:spcAft>
                <a:spcPct val="0"/>
              </a:spcAft>
              <a:buClrTx/>
              <a:buSzTx/>
              <a:buFontTx/>
              <a:buNone/>
              <a:tabLst/>
            </a:pPr>
            <a:r>
              <a:rPr lang="ru-RU" sz="1400" dirty="0" smtClean="0">
                <a:solidFill>
                  <a:schemeClr val="tx1"/>
                </a:solidFill>
                <a:latin typeface="Times New Roman" pitchFamily="18" charset="0"/>
                <a:ea typeface="Times New Roman" pitchFamily="18" charset="0"/>
                <a:cs typeface="Times New Roman" pitchFamily="18" charset="0"/>
              </a:rPr>
              <a:t>           </a:t>
            </a:r>
            <a:r>
              <a:rPr kumimoji="0" lang="ru-RU" sz="32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Для оценки результатов эффективности работы проекта участниками творческой группы разработаны анкеты для школьников и взрослых (анкеты прилагаются). </a:t>
            </a:r>
          </a:p>
          <a:p>
            <a:pPr marL="0" marR="0" lvl="0" indent="95250" algn="l" defTabSz="914400" rtl="0" eaLnBrk="0" fontAlgn="base" latinLnBrk="0" hangingPunct="0">
              <a:lnSpc>
                <a:spcPct val="100000"/>
              </a:lnSpc>
              <a:spcBef>
                <a:spcPct val="0"/>
              </a:spcBef>
              <a:spcAft>
                <a:spcPct val="0"/>
              </a:spcAft>
              <a:buClrTx/>
              <a:buSzTx/>
              <a:buFontTx/>
              <a:buNone/>
              <a:tabLst/>
            </a:pPr>
            <a:r>
              <a:rPr kumimoji="0" lang="ru-RU" sz="3200" b="0" i="0" u="none" strike="noStrike" cap="none" normalizeH="0" dirty="0" smtClean="0">
                <a:ln>
                  <a:noFill/>
                </a:ln>
                <a:solidFill>
                  <a:srgbClr val="7030A0"/>
                </a:solidFill>
                <a:effectLst/>
                <a:latin typeface="Times New Roman" pitchFamily="18" charset="0"/>
                <a:ea typeface="Times New Roman" pitchFamily="18" charset="0"/>
                <a:cs typeface="Times New Roman" pitchFamily="18" charset="0"/>
              </a:rPr>
              <a:t>    </a:t>
            </a:r>
            <a:r>
              <a:rPr kumimoji="0" lang="ru-RU" sz="32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Анкетирование будет проводиться 1-5 октября 2017 года. Анализ анкеты будет приложен к отчету о реализации проекта.</a:t>
            </a:r>
            <a:endParaRPr kumimoji="0" lang="ru-RU" sz="700" b="0" i="0" u="none" strike="noStrike" cap="none" normalizeH="0" baseline="0" dirty="0" smtClean="0">
              <a:ln>
                <a:noFill/>
              </a:ln>
              <a:solidFill>
                <a:srgbClr val="7030A0"/>
              </a:solidFill>
              <a:effectLst/>
              <a:latin typeface="Arial" pitchFamily="34" charset="0"/>
              <a:cs typeface="Arial" pitchFamily="34" charset="0"/>
            </a:endParaRPr>
          </a:p>
          <a:p>
            <a:pPr marL="0" marR="0" lvl="0" indent="9525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advTm="30000">
    <p:diamon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0" y="0"/>
            <a:ext cx="9144000" cy="68580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4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4800" b="1" i="0" u="none" strike="noStrike" cap="none" normalizeH="0" baseline="0" dirty="0" smtClean="0">
                <a:ln>
                  <a:noFill/>
                </a:ln>
                <a:solidFill>
                  <a:schemeClr val="accent2"/>
                </a:solidFill>
                <a:effectLst/>
                <a:latin typeface="Times New Roman" pitchFamily="18" charset="0"/>
                <a:ea typeface="Times New Roman" pitchFamily="18" charset="0"/>
                <a:cs typeface="Times New Roman" pitchFamily="18" charset="0"/>
              </a:rPr>
              <a:t>Дальнейшее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4800" b="1" i="0" u="none" strike="noStrike" cap="none" normalizeH="0" baseline="0" dirty="0" smtClean="0">
                <a:ln>
                  <a:noFill/>
                </a:ln>
                <a:solidFill>
                  <a:schemeClr val="accent2"/>
                </a:solidFill>
                <a:effectLst/>
                <a:latin typeface="Times New Roman" pitchFamily="18" charset="0"/>
                <a:ea typeface="Times New Roman" pitchFamily="18" charset="0"/>
                <a:cs typeface="Times New Roman" pitchFamily="18" charset="0"/>
              </a:rPr>
              <a:t>развитие проекта</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36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Социально-значимый проект «Здесь будет сад цвести!» способствует расширению сферы общения обучающихся, происходит приобретение навыков социального взаимодействия. В дальнейшем планируется уход за садом и сохранение его на долгие годы.</a:t>
            </a:r>
            <a:endParaRPr kumimoji="0" lang="ru-RU" sz="1400" b="0" i="0" u="none" strike="noStrike" cap="none" normalizeH="0" baseline="0" dirty="0" smtClean="0">
              <a:ln>
                <a:noFill/>
              </a:ln>
              <a:solidFill>
                <a:srgbClr val="7030A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advTm="30000">
    <p:newsfla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Падам\Desktop\apples.jpg"/>
          <p:cNvPicPr>
            <a:picLocks noChangeAspect="1" noChangeArrowheads="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Заголовок 3"/>
          <p:cNvSpPr>
            <a:spLocks noGrp="1"/>
          </p:cNvSpPr>
          <p:nvPr>
            <p:ph type="ctrTitle"/>
          </p:nvPr>
        </p:nvSpPr>
        <p:spPr>
          <a:xfrm>
            <a:off x="685800" y="764704"/>
            <a:ext cx="7772400" cy="3312367"/>
          </a:xfrm>
        </p:spPr>
        <p:style>
          <a:lnRef idx="1">
            <a:schemeClr val="accent5"/>
          </a:lnRef>
          <a:fillRef idx="2">
            <a:schemeClr val="accent5"/>
          </a:fillRef>
          <a:effectRef idx="1">
            <a:schemeClr val="accent5"/>
          </a:effectRef>
          <a:fontRef idx="minor">
            <a:schemeClr val="dk1"/>
          </a:fontRef>
        </p:style>
        <p:txBody>
          <a:bodyPr>
            <a:noAutofit/>
          </a:bodyPr>
          <a:lstStyle/>
          <a:p>
            <a:r>
              <a:rPr lang="ru-RU" sz="2000" b="1" dirty="0" smtClean="0"/>
              <a:t>Муниципальное бюджетное общеобразовательное учреждение </a:t>
            </a:r>
            <a:br>
              <a:rPr lang="ru-RU" sz="2000" b="1" dirty="0" smtClean="0"/>
            </a:br>
            <a:r>
              <a:rPr lang="ru-RU" sz="2000" b="1" dirty="0" smtClean="0"/>
              <a:t>« СОШ  с. Айти-Мохк»  Ножай-Юртовского муниципального района </a:t>
            </a:r>
            <a:br>
              <a:rPr lang="ru-RU" sz="2000" b="1" dirty="0" smtClean="0"/>
            </a:br>
            <a:r>
              <a:rPr lang="ru-RU" sz="4800" b="1" dirty="0" smtClean="0">
                <a:solidFill>
                  <a:schemeClr val="tx2">
                    <a:lumMod val="60000"/>
                    <a:lumOff val="40000"/>
                  </a:schemeClr>
                </a:solidFill>
              </a:rPr>
              <a:t>Социально значимый проект</a:t>
            </a:r>
            <a:r>
              <a:rPr lang="ru-RU" sz="5400" dirty="0" smtClean="0"/>
              <a:t/>
            </a:r>
            <a:br>
              <a:rPr lang="ru-RU" sz="5400" dirty="0" smtClean="0"/>
            </a:br>
            <a:r>
              <a:rPr lang="ru-RU" sz="5400" b="1" dirty="0" smtClean="0">
                <a:solidFill>
                  <a:srgbClr val="00B050"/>
                </a:solidFill>
              </a:rPr>
              <a:t>"</a:t>
            </a:r>
            <a:r>
              <a:rPr lang="ru-RU" sz="4800" b="1" dirty="0" smtClean="0">
                <a:solidFill>
                  <a:srgbClr val="00B050"/>
                </a:solidFill>
              </a:rPr>
              <a:t>Здесь будет сад цвести!</a:t>
            </a:r>
            <a:r>
              <a:rPr lang="ru-RU" sz="5400" b="1" dirty="0" smtClean="0">
                <a:solidFill>
                  <a:srgbClr val="00B050"/>
                </a:solidFill>
              </a:rPr>
              <a:t>"</a:t>
            </a:r>
            <a:r>
              <a:rPr lang="ru-RU" sz="5400" dirty="0" smtClean="0"/>
              <a:t/>
            </a:r>
            <a:br>
              <a:rPr lang="ru-RU" sz="5400" dirty="0" smtClean="0"/>
            </a:br>
            <a:endParaRPr lang="ru-RU" sz="2000" b="1" dirty="0"/>
          </a:p>
        </p:txBody>
      </p:sp>
      <p:sp>
        <p:nvSpPr>
          <p:cNvPr id="5" name="Содержимое 4"/>
          <p:cNvSpPr>
            <a:spLocks noGrp="1"/>
          </p:cNvSpPr>
          <p:nvPr>
            <p:ph type="subTitle" idx="1"/>
          </p:nvPr>
        </p:nvSpPr>
        <p:spPr>
          <a:xfrm>
            <a:off x="1371600" y="5301208"/>
            <a:ext cx="6400800" cy="1224136"/>
          </a:xfrm>
        </p:spPr>
        <p:style>
          <a:lnRef idx="1">
            <a:schemeClr val="accent5"/>
          </a:lnRef>
          <a:fillRef idx="3">
            <a:schemeClr val="accent5"/>
          </a:fillRef>
          <a:effectRef idx="2">
            <a:schemeClr val="accent5"/>
          </a:effectRef>
          <a:fontRef idx="minor">
            <a:schemeClr val="lt1"/>
          </a:fontRef>
        </p:style>
        <p:txBody>
          <a:bodyPr>
            <a:normAutofit/>
          </a:bodyPr>
          <a:lstStyle/>
          <a:p>
            <a:r>
              <a:rPr lang="ru-RU" sz="2400" b="1" i="1" dirty="0" smtClean="0">
                <a:solidFill>
                  <a:srgbClr val="FF0000"/>
                </a:solidFill>
                <a:latin typeface="Arial" pitchFamily="34" charset="0"/>
                <a:cs typeface="Arial" pitchFamily="34" charset="0"/>
              </a:rPr>
              <a:t>Гулукова Мариям Саидхусаиновна,</a:t>
            </a:r>
          </a:p>
          <a:p>
            <a:r>
              <a:rPr lang="ru-RU" sz="2400" b="1" i="1" dirty="0" smtClean="0">
                <a:solidFill>
                  <a:srgbClr val="FF0000"/>
                </a:solidFill>
                <a:latin typeface="Arial" pitchFamily="34" charset="0"/>
                <a:cs typeface="Arial" pitchFamily="34" charset="0"/>
              </a:rPr>
              <a:t> директор МБОУ  «СОШ с. Айти-Мохк»</a:t>
            </a:r>
            <a:endParaRPr lang="ru-RU" sz="2400" b="1" dirty="0" smtClean="0">
              <a:solidFill>
                <a:srgbClr val="FF0000"/>
              </a:solidFill>
              <a:latin typeface="Arial" pitchFamily="34" charset="0"/>
              <a:cs typeface="Arial" pitchFamily="34" charset="0"/>
            </a:endParaRPr>
          </a:p>
          <a:p>
            <a:pPr algn="ctr"/>
            <a:endParaRPr lang="ru-RU" sz="2400" b="1" dirty="0">
              <a:solidFill>
                <a:srgbClr val="FF0000"/>
              </a:solidFill>
            </a:endParaRPr>
          </a:p>
        </p:txBody>
      </p:sp>
    </p:spTree>
  </p:cSld>
  <p:clrMapOvr>
    <a:masterClrMapping/>
  </p:clrMapOvr>
  <p:transition spd="slow" advClick="0" advTm="8000">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2" y="857232"/>
          <a:ext cx="9143997" cy="6104174"/>
        </p:xfrm>
        <a:graphic>
          <a:graphicData uri="http://schemas.openxmlformats.org/drawingml/2006/table">
            <a:tbl>
              <a:tblPr/>
              <a:tblGrid>
                <a:gridCol w="2871891"/>
                <a:gridCol w="2078918"/>
                <a:gridCol w="2078918"/>
                <a:gridCol w="2114270"/>
              </a:tblGrid>
              <a:tr h="567006">
                <a:tc>
                  <a:txBody>
                    <a:bodyPr/>
                    <a:lstStyle/>
                    <a:p>
                      <a:pPr algn="ctr">
                        <a:lnSpc>
                          <a:spcPct val="150000"/>
                        </a:lnSpc>
                        <a:spcAft>
                          <a:spcPts val="0"/>
                        </a:spcAft>
                      </a:pPr>
                      <a:r>
                        <a:rPr lang="ru-RU" sz="1600" b="1" dirty="0">
                          <a:latin typeface="Times New Roman"/>
                          <a:ea typeface="Times New Roman"/>
                          <a:cs typeface="Times New Roman"/>
                        </a:rPr>
                        <a:t>Название статьи</a:t>
                      </a:r>
                      <a:endParaRPr lang="ru-RU" sz="1200" b="1" dirty="0">
                        <a:latin typeface="Calibri"/>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ru-RU" sz="1600" b="1" dirty="0">
                          <a:latin typeface="Times New Roman"/>
                          <a:ea typeface="Times New Roman"/>
                          <a:cs typeface="Times New Roman"/>
                        </a:rPr>
                        <a:t>Всего (рублей)</a:t>
                      </a:r>
                      <a:endParaRPr lang="ru-RU" sz="1200" b="1" dirty="0">
                        <a:latin typeface="Calibri"/>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ru-RU" sz="1600" b="1" dirty="0">
                          <a:latin typeface="Times New Roman"/>
                          <a:ea typeface="Times New Roman"/>
                          <a:cs typeface="Times New Roman"/>
                        </a:rPr>
                        <a:t>Имеется (рублей)</a:t>
                      </a:r>
                      <a:endParaRPr lang="ru-RU" sz="1200" b="1" dirty="0">
                        <a:latin typeface="Calibri"/>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ru-RU" sz="1600" b="1">
                          <a:latin typeface="Times New Roman"/>
                          <a:ea typeface="Times New Roman"/>
                          <a:cs typeface="Times New Roman"/>
                        </a:rPr>
                        <a:t>Требуется (рублей)</a:t>
                      </a:r>
                      <a:endParaRPr lang="ru-RU" sz="1200" b="1">
                        <a:latin typeface="Calibri"/>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298673">
                <a:tc>
                  <a:txBody>
                    <a:bodyPr/>
                    <a:lstStyle/>
                    <a:p>
                      <a:pPr marL="342900" lvl="0" indent="-342900">
                        <a:lnSpc>
                          <a:spcPct val="115000"/>
                        </a:lnSpc>
                        <a:spcAft>
                          <a:spcPts val="0"/>
                        </a:spcAft>
                        <a:buFont typeface="+mj-lt"/>
                        <a:buAutoNum type="arabicPeriod"/>
                      </a:pPr>
                      <a:r>
                        <a:rPr lang="ru-RU" sz="1600" b="1" dirty="0" smtClean="0">
                          <a:latin typeface="Times New Roman"/>
                          <a:ea typeface="Times New Roman"/>
                          <a:cs typeface="Times New Roman"/>
                        </a:rPr>
                        <a:t>Приобретение </a:t>
                      </a:r>
                      <a:r>
                        <a:rPr lang="ru-RU" sz="1600" b="1" dirty="0">
                          <a:latin typeface="Times New Roman"/>
                          <a:ea typeface="Times New Roman"/>
                          <a:cs typeface="Times New Roman"/>
                        </a:rPr>
                        <a:t>садового инвентаря (лопаты, грабли, лейки), удобрений, средств для борьбы с вредителями</a:t>
                      </a:r>
                      <a:endParaRPr lang="ru-RU" sz="1200" b="1" dirty="0">
                        <a:latin typeface="Calibri"/>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endParaRPr lang="ru-RU" sz="1600" b="1" dirty="0">
                        <a:latin typeface="Times New Roman"/>
                        <a:ea typeface="Times New Roman"/>
                        <a:cs typeface="Times New Roman"/>
                      </a:endParaRPr>
                    </a:p>
                    <a:p>
                      <a:pPr algn="ctr">
                        <a:lnSpc>
                          <a:spcPct val="115000"/>
                        </a:lnSpc>
                        <a:spcAft>
                          <a:spcPts val="0"/>
                        </a:spcAft>
                      </a:pPr>
                      <a:r>
                        <a:rPr lang="ru-RU" sz="1600" b="1" dirty="0">
                          <a:latin typeface="Times New Roman"/>
                          <a:ea typeface="Times New Roman"/>
                          <a:cs typeface="Times New Roman"/>
                        </a:rPr>
                        <a:t>1800</a:t>
                      </a:r>
                      <a:endParaRPr lang="ru-RU" sz="1200" b="1" dirty="0">
                        <a:latin typeface="Calibri"/>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endParaRPr lang="ru-RU" sz="1600" b="1" dirty="0">
                        <a:latin typeface="Times New Roman"/>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endParaRPr lang="ru-RU" sz="1600" b="1" dirty="0">
                        <a:latin typeface="Times New Roman"/>
                        <a:ea typeface="Times New Roman"/>
                        <a:cs typeface="Times New Roman"/>
                      </a:endParaRPr>
                    </a:p>
                    <a:p>
                      <a:pPr>
                        <a:lnSpc>
                          <a:spcPct val="115000"/>
                        </a:lnSpc>
                        <a:spcAft>
                          <a:spcPts val="0"/>
                        </a:spcAft>
                      </a:pPr>
                      <a:r>
                        <a:rPr lang="ru-RU" sz="1600" b="1" dirty="0" smtClean="0">
                          <a:latin typeface="Times New Roman"/>
                          <a:ea typeface="Times New Roman"/>
                          <a:cs typeface="Times New Roman"/>
                        </a:rPr>
                        <a:t>                 1800</a:t>
                      </a:r>
                      <a:endParaRPr lang="ru-RU" sz="1200" b="1" dirty="0">
                        <a:latin typeface="Calibri"/>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652057">
                <a:tc>
                  <a:txBody>
                    <a:bodyPr/>
                    <a:lstStyle/>
                    <a:p>
                      <a:pPr marL="342900" lvl="0" indent="-342900">
                        <a:lnSpc>
                          <a:spcPct val="115000"/>
                        </a:lnSpc>
                        <a:spcAft>
                          <a:spcPts val="0"/>
                        </a:spcAft>
                        <a:buFont typeface="+mj-lt"/>
                        <a:buAutoNum type="arabicPeriod"/>
                      </a:pPr>
                      <a:r>
                        <a:rPr lang="ru-RU" sz="1600" b="1">
                          <a:latin typeface="Times New Roman"/>
                          <a:ea typeface="Times New Roman"/>
                          <a:cs typeface="Times New Roman"/>
                        </a:rPr>
                        <a:t>Приобретение посадочного материала</a:t>
                      </a:r>
                      <a:endParaRPr lang="ru-RU" sz="1200" b="1">
                        <a:latin typeface="Calibri"/>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ru-RU" sz="1600" b="1" dirty="0" smtClean="0">
                          <a:latin typeface="Times New Roman"/>
                          <a:ea typeface="Times New Roman"/>
                          <a:cs typeface="Times New Roman"/>
                        </a:rPr>
                        <a:t>39600</a:t>
                      </a:r>
                      <a:endParaRPr lang="ru-RU" sz="1200" b="1" dirty="0">
                        <a:latin typeface="Calibri"/>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endParaRPr lang="ru-RU" sz="1600" b="1" dirty="0">
                        <a:latin typeface="Times New Roman"/>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endParaRPr lang="ru-RU" sz="1600" b="1" dirty="0">
                        <a:latin typeface="Times New Roman"/>
                        <a:ea typeface="Times New Roman"/>
                        <a:cs typeface="Times New Roman"/>
                      </a:endParaRPr>
                    </a:p>
                    <a:p>
                      <a:pPr algn="ctr">
                        <a:lnSpc>
                          <a:spcPct val="115000"/>
                        </a:lnSpc>
                        <a:spcAft>
                          <a:spcPts val="0"/>
                        </a:spcAft>
                      </a:pPr>
                      <a:r>
                        <a:rPr lang="ru-RU" sz="1600" b="1" dirty="0" smtClean="0">
                          <a:latin typeface="Times New Roman"/>
                          <a:ea typeface="Times New Roman"/>
                          <a:cs typeface="Times New Roman"/>
                        </a:rPr>
                        <a:t>39600</a:t>
                      </a:r>
                      <a:endParaRPr lang="ru-RU" sz="1200" b="1" dirty="0">
                        <a:latin typeface="Calibri"/>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883769">
                <a:tc>
                  <a:txBody>
                    <a:bodyPr/>
                    <a:lstStyle/>
                    <a:p>
                      <a:pPr marL="342900" lvl="0" indent="-342900">
                        <a:lnSpc>
                          <a:spcPct val="115000"/>
                        </a:lnSpc>
                        <a:spcAft>
                          <a:spcPts val="0"/>
                        </a:spcAft>
                        <a:buFont typeface="+mj-lt"/>
                        <a:buAutoNum type="arabicPeriod"/>
                      </a:pPr>
                      <a:r>
                        <a:rPr lang="ru-RU" sz="1600" b="1" dirty="0">
                          <a:latin typeface="Times New Roman"/>
                          <a:ea typeface="Times New Roman"/>
                          <a:cs typeface="Times New Roman"/>
                        </a:rPr>
                        <a:t>Приобретение </a:t>
                      </a:r>
                      <a:r>
                        <a:rPr lang="ru-RU" sz="1600" b="1" dirty="0" smtClean="0">
                          <a:latin typeface="Times New Roman"/>
                          <a:ea typeface="Times New Roman"/>
                          <a:cs typeface="Times New Roman"/>
                        </a:rPr>
                        <a:t>пиломатериала для строительства </a:t>
                      </a:r>
                      <a:r>
                        <a:rPr lang="ru-RU" sz="1600" b="1" dirty="0">
                          <a:latin typeface="Times New Roman"/>
                          <a:ea typeface="Times New Roman"/>
                          <a:cs typeface="Times New Roman"/>
                        </a:rPr>
                        <a:t>забора</a:t>
                      </a:r>
                      <a:endParaRPr lang="ru-RU" sz="1200" b="1" dirty="0">
                        <a:latin typeface="Calibri"/>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endParaRPr lang="ru-RU" sz="1600" b="1" dirty="0">
                        <a:latin typeface="Times New Roman"/>
                        <a:ea typeface="Times New Roman"/>
                        <a:cs typeface="Times New Roman"/>
                      </a:endParaRPr>
                    </a:p>
                    <a:p>
                      <a:pPr algn="ctr">
                        <a:lnSpc>
                          <a:spcPct val="115000"/>
                        </a:lnSpc>
                        <a:spcAft>
                          <a:spcPts val="0"/>
                        </a:spcAft>
                      </a:pPr>
                      <a:r>
                        <a:rPr lang="ru-RU" sz="1600" b="1" dirty="0" smtClean="0">
                          <a:latin typeface="Times New Roman"/>
                          <a:ea typeface="Times New Roman"/>
                          <a:cs typeface="Times New Roman"/>
                        </a:rPr>
                        <a:t>31800</a:t>
                      </a:r>
                      <a:endParaRPr lang="ru-RU" sz="1200" b="1" dirty="0">
                        <a:latin typeface="Calibri"/>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endParaRPr lang="ru-RU" sz="1600" b="1" dirty="0">
                        <a:latin typeface="Times New Roman"/>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endParaRPr lang="ru-RU" sz="1600" b="1" dirty="0">
                        <a:latin typeface="Times New Roman"/>
                        <a:ea typeface="Times New Roman"/>
                        <a:cs typeface="Times New Roman"/>
                      </a:endParaRPr>
                    </a:p>
                    <a:p>
                      <a:pPr algn="ctr">
                        <a:lnSpc>
                          <a:spcPct val="115000"/>
                        </a:lnSpc>
                        <a:spcAft>
                          <a:spcPts val="0"/>
                        </a:spcAft>
                      </a:pPr>
                      <a:r>
                        <a:rPr lang="ru-RU" sz="1600" b="1" dirty="0" smtClean="0">
                          <a:latin typeface="Times New Roman"/>
                          <a:ea typeface="Times New Roman"/>
                          <a:cs typeface="Times New Roman"/>
                        </a:rPr>
                        <a:t>31800</a:t>
                      </a:r>
                      <a:endParaRPr lang="ru-RU" sz="1200" b="1" dirty="0">
                        <a:latin typeface="Calibri"/>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153164">
                <a:tc>
                  <a:txBody>
                    <a:bodyPr/>
                    <a:lstStyle/>
                    <a:p>
                      <a:pPr marL="342900" lvl="0" indent="-342900">
                        <a:lnSpc>
                          <a:spcPct val="115000"/>
                        </a:lnSpc>
                        <a:spcAft>
                          <a:spcPts val="0"/>
                        </a:spcAft>
                        <a:buFont typeface="+mj-lt"/>
                        <a:buAutoNum type="arabicPeriod"/>
                      </a:pPr>
                      <a:r>
                        <a:rPr lang="ru-RU" sz="1600" b="1" dirty="0">
                          <a:latin typeface="Times New Roman"/>
                          <a:ea typeface="Times New Roman"/>
                          <a:cs typeface="Times New Roman"/>
                        </a:rPr>
                        <a:t>Приобретение строительного инвентаря (молотки, </a:t>
                      </a:r>
                      <a:r>
                        <a:rPr lang="ru-RU" sz="1600" b="1" dirty="0" smtClean="0">
                          <a:latin typeface="Times New Roman"/>
                          <a:ea typeface="Times New Roman"/>
                          <a:cs typeface="Times New Roman"/>
                        </a:rPr>
                        <a:t>гвозди, проволока, профиль)</a:t>
                      </a:r>
                      <a:endParaRPr lang="ru-RU" sz="1200" b="1" dirty="0">
                        <a:latin typeface="Calibri"/>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endParaRPr lang="ru-RU" sz="1600" b="1" dirty="0">
                        <a:latin typeface="Times New Roman"/>
                        <a:ea typeface="Times New Roman"/>
                        <a:cs typeface="Times New Roman"/>
                      </a:endParaRPr>
                    </a:p>
                    <a:p>
                      <a:pPr algn="ctr">
                        <a:lnSpc>
                          <a:spcPct val="115000"/>
                        </a:lnSpc>
                        <a:spcAft>
                          <a:spcPts val="0"/>
                        </a:spcAft>
                      </a:pPr>
                      <a:r>
                        <a:rPr lang="ru-RU" sz="1600" b="1" dirty="0" smtClean="0">
                          <a:latin typeface="Times New Roman"/>
                          <a:ea typeface="Times New Roman"/>
                          <a:cs typeface="Times New Roman"/>
                        </a:rPr>
                        <a:t>4000</a:t>
                      </a:r>
                      <a:endParaRPr lang="ru-RU" sz="1200" b="1" dirty="0">
                        <a:latin typeface="Calibri"/>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endParaRPr lang="ru-RU" sz="1600" b="1" dirty="0">
                        <a:latin typeface="Times New Roman"/>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endParaRPr lang="ru-RU" sz="1600" b="1" dirty="0">
                        <a:latin typeface="Times New Roman"/>
                        <a:ea typeface="Times New Roman"/>
                        <a:cs typeface="Times New Roman"/>
                      </a:endParaRPr>
                    </a:p>
                    <a:p>
                      <a:pPr algn="ctr">
                        <a:lnSpc>
                          <a:spcPct val="115000"/>
                        </a:lnSpc>
                        <a:spcAft>
                          <a:spcPts val="0"/>
                        </a:spcAft>
                      </a:pPr>
                      <a:r>
                        <a:rPr lang="ru-RU" sz="1600" b="1" dirty="0" smtClean="0">
                          <a:latin typeface="Times New Roman"/>
                          <a:ea typeface="Times New Roman"/>
                          <a:cs typeface="Times New Roman"/>
                        </a:rPr>
                        <a:t>4000</a:t>
                      </a:r>
                      <a:endParaRPr lang="ru-RU" sz="1200" b="1" dirty="0">
                        <a:latin typeface="Calibri"/>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153164">
                <a:tc>
                  <a:txBody>
                    <a:bodyPr/>
                    <a:lstStyle/>
                    <a:p>
                      <a:pPr>
                        <a:lnSpc>
                          <a:spcPct val="115000"/>
                        </a:lnSpc>
                        <a:spcAft>
                          <a:spcPts val="0"/>
                        </a:spcAft>
                      </a:pPr>
                      <a:r>
                        <a:rPr lang="ru-RU" sz="1600" b="1" dirty="0">
                          <a:latin typeface="Times New Roman"/>
                          <a:ea typeface="Times New Roman"/>
                          <a:cs typeface="Times New Roman"/>
                        </a:rPr>
                        <a:t>1</a:t>
                      </a:r>
                      <a:r>
                        <a:rPr lang="ru-RU" sz="1600" b="1" dirty="0" smtClean="0">
                          <a:latin typeface="Times New Roman"/>
                          <a:ea typeface="Times New Roman"/>
                          <a:cs typeface="Times New Roman"/>
                        </a:rPr>
                        <a:t>.Использование </a:t>
                      </a:r>
                      <a:r>
                        <a:rPr lang="ru-RU" sz="1600" b="1" dirty="0">
                          <a:latin typeface="Times New Roman"/>
                          <a:ea typeface="Times New Roman"/>
                          <a:cs typeface="Times New Roman"/>
                        </a:rPr>
                        <a:t>услуг других организаций </a:t>
                      </a:r>
                      <a:endParaRPr lang="ru-RU" sz="1200" b="1" dirty="0">
                        <a:latin typeface="Calibri"/>
                        <a:ea typeface="Times New Roman"/>
                        <a:cs typeface="Times New Roman"/>
                      </a:endParaRPr>
                    </a:p>
                    <a:p>
                      <a:pPr algn="ctr">
                        <a:lnSpc>
                          <a:spcPct val="115000"/>
                        </a:lnSpc>
                        <a:spcAft>
                          <a:spcPts val="0"/>
                        </a:spcAft>
                      </a:pPr>
                      <a:r>
                        <a:rPr lang="ru-RU" sz="1600" b="1" dirty="0" smtClean="0">
                          <a:latin typeface="Times New Roman"/>
                          <a:ea typeface="Times New Roman"/>
                          <a:cs typeface="Times New Roman"/>
                        </a:rPr>
                        <a:t>Пахота,</a:t>
                      </a:r>
                      <a:r>
                        <a:rPr lang="ru-RU" sz="1600" b="1" baseline="0" dirty="0" smtClean="0">
                          <a:latin typeface="Times New Roman"/>
                          <a:ea typeface="Times New Roman"/>
                          <a:cs typeface="Times New Roman"/>
                        </a:rPr>
                        <a:t> б</a:t>
                      </a:r>
                      <a:r>
                        <a:rPr lang="ru-RU" sz="1600" b="1" dirty="0" smtClean="0">
                          <a:latin typeface="Times New Roman"/>
                          <a:ea typeface="Times New Roman"/>
                          <a:cs typeface="Times New Roman"/>
                        </a:rPr>
                        <a:t>оронование, приобретение </a:t>
                      </a:r>
                      <a:r>
                        <a:rPr lang="ru-RU" sz="1600" b="1" dirty="0">
                          <a:latin typeface="Times New Roman"/>
                          <a:ea typeface="Times New Roman"/>
                          <a:cs typeface="Times New Roman"/>
                        </a:rPr>
                        <a:t>ГСМ</a:t>
                      </a:r>
                      <a:endParaRPr lang="ru-RU" sz="1200" b="1" dirty="0">
                        <a:latin typeface="Calibri"/>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endParaRPr lang="ru-RU" sz="1600" b="1" dirty="0">
                        <a:latin typeface="Times New Roman"/>
                        <a:ea typeface="Times New Roman"/>
                        <a:cs typeface="Times New Roman"/>
                      </a:endParaRPr>
                    </a:p>
                    <a:p>
                      <a:pPr algn="ctr">
                        <a:lnSpc>
                          <a:spcPct val="115000"/>
                        </a:lnSpc>
                        <a:spcAft>
                          <a:spcPts val="0"/>
                        </a:spcAft>
                      </a:pPr>
                      <a:r>
                        <a:rPr lang="ru-RU" sz="1600" b="1" dirty="0" smtClean="0">
                          <a:latin typeface="Times New Roman"/>
                          <a:ea typeface="Times New Roman"/>
                          <a:cs typeface="Times New Roman"/>
                        </a:rPr>
                        <a:t>5500</a:t>
                      </a:r>
                      <a:endParaRPr lang="ru-RU" sz="1200" b="1" dirty="0">
                        <a:latin typeface="Calibri"/>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endParaRPr lang="ru-RU" sz="1600" b="1" dirty="0">
                        <a:latin typeface="Times New Roman"/>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endParaRPr lang="ru-RU" sz="1600" b="1" dirty="0">
                        <a:latin typeface="Times New Roman"/>
                        <a:ea typeface="Times New Roman"/>
                        <a:cs typeface="Times New Roman"/>
                      </a:endParaRPr>
                    </a:p>
                    <a:p>
                      <a:pPr algn="ctr">
                        <a:lnSpc>
                          <a:spcPct val="115000"/>
                        </a:lnSpc>
                        <a:spcAft>
                          <a:spcPts val="0"/>
                        </a:spcAft>
                      </a:pPr>
                      <a:r>
                        <a:rPr lang="ru-RU" sz="1600" b="1" dirty="0" smtClean="0">
                          <a:latin typeface="Times New Roman"/>
                          <a:ea typeface="Times New Roman"/>
                          <a:cs typeface="Times New Roman"/>
                        </a:rPr>
                        <a:t>5500</a:t>
                      </a:r>
                      <a:endParaRPr lang="ru-RU" sz="1200" b="1" dirty="0">
                        <a:latin typeface="Calibri"/>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92934">
                <a:tc>
                  <a:txBody>
                    <a:bodyPr/>
                    <a:lstStyle/>
                    <a:p>
                      <a:pPr algn="ctr">
                        <a:lnSpc>
                          <a:spcPct val="115000"/>
                        </a:lnSpc>
                        <a:spcAft>
                          <a:spcPts val="0"/>
                        </a:spcAft>
                      </a:pPr>
                      <a:r>
                        <a:rPr lang="ru-RU" sz="1600" b="1" dirty="0">
                          <a:latin typeface="Times New Roman"/>
                          <a:ea typeface="Times New Roman"/>
                          <a:cs typeface="Times New Roman"/>
                        </a:rPr>
                        <a:t>Итого </a:t>
                      </a:r>
                      <a:endParaRPr lang="ru-RU" sz="1200" b="1" dirty="0">
                        <a:latin typeface="Calibri"/>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ru-RU" sz="1600" b="1" dirty="0" smtClean="0">
                          <a:latin typeface="Times New Roman"/>
                          <a:ea typeface="Times New Roman"/>
                          <a:cs typeface="Times New Roman"/>
                        </a:rPr>
                        <a:t>82700</a:t>
                      </a:r>
                      <a:endParaRPr lang="ru-RU" sz="1200" b="1" dirty="0">
                        <a:latin typeface="Calibri"/>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endParaRPr lang="ru-RU" sz="1600" b="1" dirty="0">
                        <a:latin typeface="Times New Roman"/>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ru-RU" sz="1600" b="1" dirty="0" smtClean="0">
                          <a:latin typeface="Times New Roman"/>
                          <a:ea typeface="Times New Roman"/>
                          <a:cs typeface="Times New Roman"/>
                        </a:rPr>
                        <a:t>82700</a:t>
                      </a:r>
                      <a:endParaRPr lang="ru-RU" sz="1200" b="1" dirty="0">
                        <a:latin typeface="Calibri"/>
                        <a:ea typeface="Times New Roman"/>
                        <a:cs typeface="Times New Roman"/>
                      </a:endParaRPr>
                    </a:p>
                  </a:txBody>
                  <a:tcPr marL="38364" marR="38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
        <p:nvSpPr>
          <p:cNvPr id="31745" name="Rectangle 1"/>
          <p:cNvSpPr>
            <a:spLocks noChangeArrowheads="1"/>
          </p:cNvSpPr>
          <p:nvPr/>
        </p:nvSpPr>
        <p:spPr bwMode="auto">
          <a:xfrm>
            <a:off x="0" y="0"/>
            <a:ext cx="9144000" cy="800219"/>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600075" algn="l"/>
              </a:tabLst>
            </a:pP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8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БЮДЖЕТ ПРОЕКТА</a:t>
            </a:r>
            <a:endParaRPr kumimoji="0" lang="ru-RU" sz="700" b="0" i="0" u="none" strike="noStrike" cap="none" normalizeH="0" baseline="0" dirty="0" smtClean="0">
              <a:ln>
                <a:noFill/>
              </a:ln>
              <a:solidFill>
                <a:srgbClr val="7030A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0075" algn="l"/>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advTm="40000">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Падам\Desktop\IMG-20170403-WA0044.jpg"/>
          <p:cNvPicPr>
            <a:picLocks noChangeAspect="1" noChangeArrowheads="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Прямоугольник 2"/>
          <p:cNvSpPr/>
          <p:nvPr/>
        </p:nvSpPr>
        <p:spPr>
          <a:xfrm>
            <a:off x="1000100" y="571480"/>
            <a:ext cx="6643734" cy="769441"/>
          </a:xfrm>
          <a:prstGeom prst="rect">
            <a:avLst/>
          </a:prstGeom>
        </p:spPr>
        <p:txBody>
          <a:bodyPr wrap="square">
            <a:spAutoFit/>
          </a:bodyPr>
          <a:lstStyle/>
          <a:p>
            <a:r>
              <a:rPr lang="ru-RU" sz="3600" b="1" dirty="0" smtClean="0"/>
              <a:t>  </a:t>
            </a:r>
            <a:r>
              <a:rPr lang="ru-RU" sz="4400" b="1" dirty="0" smtClean="0"/>
              <a:t>РАЗБИВКА</a:t>
            </a:r>
            <a:endParaRPr lang="ru-RU" sz="3600" dirty="0"/>
          </a:p>
        </p:txBody>
      </p:sp>
    </p:spTree>
  </p:cSld>
  <p:clrMapOvr>
    <a:masterClrMapping/>
  </p:clrMapOvr>
  <p:transition spd="slow" advTm="3000">
    <p:whee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Падам\Desktop\IMG-20170403-WA0045.jpg"/>
          <p:cNvPicPr>
            <a:picLocks noChangeAspect="1" noChangeArrowheads="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advTm="3000">
    <p:pull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Падам\Desktop\IMG-20170403-WA0047.jpg"/>
          <p:cNvPicPr>
            <a:picLocks noChangeAspect="1" noChangeArrowheads="1"/>
          </p:cNvPicPr>
          <p:nvPr/>
        </p:nvPicPr>
        <p:blipFill>
          <a:blip r:embed="rId2" cstate="print"/>
          <a:srcRect/>
          <a:stretch>
            <a:fillRect/>
          </a:stretch>
        </p:blipFill>
        <p:spPr bwMode="auto">
          <a:xfrm>
            <a:off x="0" y="-2"/>
            <a:ext cx="9144000" cy="6858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advTm="3000">
    <p:pull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Падам\Desktop\IMG-20170403-WA0041.jpg"/>
          <p:cNvPicPr>
            <a:picLocks noChangeAspect="1" noChangeArrowheads="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advTm="3000">
    <p:pull dir="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Падам\Desktop\IMG-20170407-WA0094.jpg"/>
          <p:cNvPicPr>
            <a:picLocks noChangeAspect="1" noChangeArrowheads="1"/>
          </p:cNvPicPr>
          <p:nvPr/>
        </p:nvPicPr>
        <p:blipFill>
          <a:blip r:embed="rId2" cstate="print"/>
          <a:srcRect/>
          <a:stretch>
            <a:fillRect/>
          </a:stretch>
        </p:blipFill>
        <p:spPr bwMode="auto">
          <a:xfrm>
            <a:off x="0" y="-2"/>
            <a:ext cx="9144000" cy="6858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Заголовок 1"/>
          <p:cNvSpPr>
            <a:spLocks noGrp="1"/>
          </p:cNvSpPr>
          <p:nvPr>
            <p:ph type="title"/>
          </p:nvPr>
        </p:nvSpPr>
        <p:spPr>
          <a:xfrm>
            <a:off x="502920" y="714356"/>
            <a:ext cx="8183880" cy="785818"/>
          </a:xfrm>
        </p:spPr>
        <p:txBody>
          <a:bodyPr>
            <a:normAutofit fontScale="90000"/>
          </a:bodyPr>
          <a:lstStyle/>
          <a:p>
            <a:r>
              <a:rPr lang="ru-RU" sz="6000" dirty="0" smtClean="0">
                <a:solidFill>
                  <a:srgbClr val="7030A0"/>
                </a:solidFill>
              </a:rPr>
              <a:t>Ограда</a:t>
            </a:r>
            <a:endParaRPr lang="ru-RU" sz="6000" dirty="0">
              <a:solidFill>
                <a:srgbClr val="7030A0"/>
              </a:solidFill>
            </a:endParaRPr>
          </a:p>
        </p:txBody>
      </p:sp>
    </p:spTree>
  </p:cSld>
  <p:clrMapOvr>
    <a:masterClrMapping/>
  </p:clrMapOvr>
  <p:transition spd="slow" advTm="3000">
    <p:pull dir="l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Падам\Desktop\IMG-20170407-WA0098.jpg"/>
          <p:cNvPicPr>
            <a:picLocks noChangeAspect="1" noChangeArrowheads="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advTm="3000">
    <p:pull dir="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Падам\Desktop\IMG-20170407-WA0097.jpg"/>
          <p:cNvPicPr>
            <a:picLocks noChangeAspect="1" noChangeArrowheads="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Заголовок 1"/>
          <p:cNvSpPr>
            <a:spLocks noGrp="1"/>
          </p:cNvSpPr>
          <p:nvPr>
            <p:ph type="title"/>
          </p:nvPr>
        </p:nvSpPr>
        <p:spPr>
          <a:xfrm>
            <a:off x="214282" y="188640"/>
            <a:ext cx="8183880" cy="1434400"/>
          </a:xfrm>
        </p:spPr>
        <p:txBody>
          <a:bodyPr>
            <a:normAutofit/>
          </a:bodyPr>
          <a:lstStyle/>
          <a:p>
            <a:r>
              <a:rPr lang="ru-RU" sz="4800" b="1" dirty="0" smtClean="0">
                <a:solidFill>
                  <a:srgbClr val="7030A0"/>
                </a:solidFill>
              </a:rPr>
              <a:t>ПАХОТА</a:t>
            </a:r>
            <a:endParaRPr lang="ru-RU" sz="4800" b="1" dirty="0">
              <a:solidFill>
                <a:srgbClr val="7030A0"/>
              </a:solidFill>
            </a:endParaRPr>
          </a:p>
        </p:txBody>
      </p:sp>
    </p:spTree>
  </p:cSld>
  <p:clrMapOvr>
    <a:masterClrMapping/>
  </p:clrMapOvr>
  <p:transition spd="slow" advTm="3000">
    <p:whee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Падам\Desktop\IMG-20170407-WA0096.jpg"/>
          <p:cNvPicPr>
            <a:picLocks noChangeAspect="1" noChangeArrowheads="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advTm="3000">
    <p:wheel spokes="8"/>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Падам\Desktop\IMG-20170408-WA0001.jpg"/>
          <p:cNvPicPr>
            <a:picLocks noChangeAspect="1" noChangeArrowheads="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advTm="3000">
    <p:wheel spokes="3"/>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58000"/>
          </a:xfrm>
        </p:spPr>
        <p:style>
          <a:lnRef idx="2">
            <a:schemeClr val="dk1"/>
          </a:lnRef>
          <a:fillRef idx="1">
            <a:schemeClr val="lt1"/>
          </a:fillRef>
          <a:effectRef idx="0">
            <a:schemeClr val="dk1"/>
          </a:effectRef>
          <a:fontRef idx="minor">
            <a:schemeClr val="dk1"/>
          </a:fontRef>
        </p:style>
        <p:txBody>
          <a:bodyPr>
            <a:noAutofit/>
          </a:bodyPr>
          <a:lstStyle/>
          <a:p>
            <a:pPr algn="l"/>
            <a:r>
              <a:rPr lang="ru-RU" sz="3600" b="1" dirty="0" smtClean="0">
                <a:solidFill>
                  <a:schemeClr val="tx2">
                    <a:lumMod val="60000"/>
                    <a:lumOff val="40000"/>
                  </a:schemeClr>
                </a:solidFill>
              </a:rPr>
              <a:t>                           </a:t>
            </a:r>
            <a:br>
              <a:rPr lang="ru-RU" sz="3600" b="1" dirty="0" smtClean="0">
                <a:solidFill>
                  <a:schemeClr val="tx2">
                    <a:lumMod val="60000"/>
                    <a:lumOff val="40000"/>
                  </a:schemeClr>
                </a:solidFill>
              </a:rPr>
            </a:br>
            <a:r>
              <a:rPr lang="ru-RU" sz="3600" b="1" dirty="0" smtClean="0">
                <a:solidFill>
                  <a:schemeClr val="tx2">
                    <a:lumMod val="60000"/>
                    <a:lumOff val="40000"/>
                  </a:schemeClr>
                </a:solidFill>
                <a:latin typeface="Arial" pitchFamily="34" charset="0"/>
                <a:cs typeface="Arial" pitchFamily="34" charset="0"/>
              </a:rPr>
              <a:t>                          </a:t>
            </a:r>
            <a:r>
              <a:rPr lang="ru-RU" sz="3200" b="1" dirty="0" smtClean="0">
                <a:solidFill>
                  <a:schemeClr val="tx2">
                    <a:lumMod val="60000"/>
                    <a:lumOff val="40000"/>
                  </a:schemeClr>
                </a:solidFill>
                <a:latin typeface="Arial" pitchFamily="34" charset="0"/>
                <a:cs typeface="Arial" pitchFamily="34" charset="0"/>
              </a:rPr>
              <a:t>СОДЕРЖАНИЕ</a:t>
            </a:r>
            <a:r>
              <a:rPr lang="ru-RU" sz="900" dirty="0" smtClean="0"/>
              <a:t/>
            </a:r>
            <a:br>
              <a:rPr lang="ru-RU" sz="900" dirty="0" smtClean="0"/>
            </a:br>
            <a:r>
              <a:rPr lang="ru-RU" sz="900" b="1" dirty="0" smtClean="0">
                <a:solidFill>
                  <a:srgbClr val="FF0000"/>
                </a:solidFill>
                <a:latin typeface="Arial" pitchFamily="34" charset="0"/>
                <a:cs typeface="Arial" pitchFamily="34" charset="0"/>
              </a:rPr>
              <a:t>                                                    </a:t>
            </a:r>
            <a:r>
              <a:rPr lang="ru-RU" sz="1400" b="1" dirty="0" smtClean="0">
                <a:solidFill>
                  <a:srgbClr val="FF0000"/>
                </a:solidFill>
                <a:latin typeface="Arial" pitchFamily="34" charset="0"/>
                <a:cs typeface="Arial" pitchFamily="34" charset="0"/>
              </a:rPr>
              <a:t>1</a:t>
            </a:r>
            <a:r>
              <a:rPr lang="ru-RU" sz="900" b="1" dirty="0" smtClean="0">
                <a:solidFill>
                  <a:srgbClr val="FF0000"/>
                </a:solidFill>
                <a:latin typeface="Arial" pitchFamily="34" charset="0"/>
                <a:cs typeface="Arial" pitchFamily="34" charset="0"/>
              </a:rPr>
              <a:t>. </a:t>
            </a:r>
            <a:r>
              <a:rPr lang="ru-RU" sz="1400" b="1" dirty="0" smtClean="0">
                <a:solidFill>
                  <a:srgbClr val="FF0000"/>
                </a:solidFill>
                <a:latin typeface="Arial" pitchFamily="34" charset="0"/>
                <a:cs typeface="Arial" pitchFamily="34" charset="0"/>
              </a:rPr>
              <a:t>Актуальность проекта								</a:t>
            </a:r>
            <a:br>
              <a:rPr lang="ru-RU" sz="1400" b="1" dirty="0" smtClean="0">
                <a:solidFill>
                  <a:srgbClr val="FF0000"/>
                </a:solidFill>
                <a:latin typeface="Arial" pitchFamily="34" charset="0"/>
                <a:cs typeface="Arial" pitchFamily="34" charset="0"/>
              </a:rPr>
            </a:br>
            <a:r>
              <a:rPr lang="ru-RU" sz="1400" b="1" dirty="0" smtClean="0">
                <a:solidFill>
                  <a:srgbClr val="FF0000"/>
                </a:solidFill>
                <a:latin typeface="Arial" pitchFamily="34" charset="0"/>
                <a:cs typeface="Arial" pitchFamily="34" charset="0"/>
              </a:rPr>
              <a:t>                                 2. Паспорт проекта									</a:t>
            </a:r>
            <a:br>
              <a:rPr lang="ru-RU" sz="1400" b="1" dirty="0" smtClean="0">
                <a:solidFill>
                  <a:srgbClr val="FF0000"/>
                </a:solidFill>
                <a:latin typeface="Arial" pitchFamily="34" charset="0"/>
                <a:cs typeface="Arial" pitchFamily="34" charset="0"/>
              </a:rPr>
            </a:br>
            <a:r>
              <a:rPr lang="ru-RU" sz="1400" b="1" dirty="0" smtClean="0">
                <a:solidFill>
                  <a:srgbClr val="FF0000"/>
                </a:solidFill>
                <a:latin typeface="Arial" pitchFamily="34" charset="0"/>
                <a:cs typeface="Arial" pitchFamily="34" charset="0"/>
              </a:rPr>
              <a:t>                                 3. Новизна идей проекта								</a:t>
            </a:r>
            <a:br>
              <a:rPr lang="ru-RU" sz="1400" b="1" dirty="0" smtClean="0">
                <a:solidFill>
                  <a:srgbClr val="FF0000"/>
                </a:solidFill>
                <a:latin typeface="Arial" pitchFamily="34" charset="0"/>
                <a:cs typeface="Arial" pitchFamily="34" charset="0"/>
              </a:rPr>
            </a:br>
            <a:r>
              <a:rPr lang="ru-RU" sz="1400" b="1" dirty="0" smtClean="0">
                <a:solidFill>
                  <a:srgbClr val="FF0000"/>
                </a:solidFill>
                <a:latin typeface="Arial" pitchFamily="34" charset="0"/>
                <a:cs typeface="Arial" pitchFamily="34" charset="0"/>
              </a:rPr>
              <a:t>                                 4. Цели и задачи проекта								</a:t>
            </a:r>
            <a:br>
              <a:rPr lang="ru-RU" sz="1400" b="1" dirty="0" smtClean="0">
                <a:solidFill>
                  <a:srgbClr val="FF0000"/>
                </a:solidFill>
                <a:latin typeface="Arial" pitchFamily="34" charset="0"/>
                <a:cs typeface="Arial" pitchFamily="34" charset="0"/>
              </a:rPr>
            </a:br>
            <a:r>
              <a:rPr lang="ru-RU" sz="1400" b="1" dirty="0" smtClean="0">
                <a:solidFill>
                  <a:srgbClr val="FF0000"/>
                </a:solidFill>
                <a:latin typeface="Arial" pitchFamily="34" charset="0"/>
                <a:cs typeface="Arial" pitchFamily="34" charset="0"/>
              </a:rPr>
              <a:t>                                 5. Целевая группа проекта							</a:t>
            </a:r>
            <a:br>
              <a:rPr lang="ru-RU" sz="1400" b="1" dirty="0" smtClean="0">
                <a:solidFill>
                  <a:srgbClr val="FF0000"/>
                </a:solidFill>
                <a:latin typeface="Arial" pitchFamily="34" charset="0"/>
                <a:cs typeface="Arial" pitchFamily="34" charset="0"/>
              </a:rPr>
            </a:br>
            <a:r>
              <a:rPr lang="ru-RU" sz="1400" b="1" dirty="0" smtClean="0">
                <a:solidFill>
                  <a:srgbClr val="FF0000"/>
                </a:solidFill>
                <a:latin typeface="Arial" pitchFamily="34" charset="0"/>
                <a:cs typeface="Arial" pitchFamily="34" charset="0"/>
              </a:rPr>
              <a:t>                                 6. Механизм реализации проекта						</a:t>
            </a:r>
            <a:br>
              <a:rPr lang="ru-RU" sz="1400" b="1" dirty="0" smtClean="0">
                <a:solidFill>
                  <a:srgbClr val="FF0000"/>
                </a:solidFill>
                <a:latin typeface="Arial" pitchFamily="34" charset="0"/>
                <a:cs typeface="Arial" pitchFamily="34" charset="0"/>
              </a:rPr>
            </a:br>
            <a:r>
              <a:rPr lang="ru-RU" sz="1400" b="1" dirty="0" smtClean="0">
                <a:solidFill>
                  <a:srgbClr val="FF0000"/>
                </a:solidFill>
                <a:latin typeface="Arial" pitchFamily="34" charset="0"/>
                <a:cs typeface="Arial" pitchFamily="34" charset="0"/>
              </a:rPr>
              <a:t>                                 7. Ресурсное обеспечение								</a:t>
            </a:r>
            <a:br>
              <a:rPr lang="ru-RU" sz="1400" b="1" dirty="0" smtClean="0">
                <a:solidFill>
                  <a:srgbClr val="FF0000"/>
                </a:solidFill>
                <a:latin typeface="Arial" pitchFamily="34" charset="0"/>
                <a:cs typeface="Arial" pitchFamily="34" charset="0"/>
              </a:rPr>
            </a:br>
            <a:r>
              <a:rPr lang="ru-RU" sz="1400" b="1" dirty="0" smtClean="0">
                <a:solidFill>
                  <a:srgbClr val="FF0000"/>
                </a:solidFill>
                <a:latin typeface="Arial" pitchFamily="34" charset="0"/>
                <a:cs typeface="Arial" pitchFamily="34" charset="0"/>
              </a:rPr>
              <a:t>                                 8. Сроки реализации проекта	</a:t>
            </a:r>
            <a:br>
              <a:rPr lang="ru-RU" sz="1400" b="1" dirty="0" smtClean="0">
                <a:solidFill>
                  <a:srgbClr val="FF0000"/>
                </a:solidFill>
                <a:latin typeface="Arial" pitchFamily="34" charset="0"/>
                <a:cs typeface="Arial" pitchFamily="34" charset="0"/>
              </a:rPr>
            </a:br>
            <a:r>
              <a:rPr lang="ru-RU" sz="1400" b="1" dirty="0" smtClean="0">
                <a:solidFill>
                  <a:srgbClr val="FF0000"/>
                </a:solidFill>
                <a:latin typeface="Arial" pitchFamily="34" charset="0"/>
                <a:cs typeface="Arial" pitchFamily="34" charset="0"/>
              </a:rPr>
              <a:t>					</a:t>
            </a:r>
            <a:br>
              <a:rPr lang="ru-RU" sz="1400" b="1" dirty="0" smtClean="0">
                <a:solidFill>
                  <a:srgbClr val="FF0000"/>
                </a:solidFill>
                <a:latin typeface="Arial" pitchFamily="34" charset="0"/>
                <a:cs typeface="Arial" pitchFamily="34" charset="0"/>
              </a:rPr>
            </a:br>
            <a:r>
              <a:rPr lang="ru-RU" sz="1400" b="1" dirty="0" smtClean="0">
                <a:solidFill>
                  <a:srgbClr val="FF0000"/>
                </a:solidFill>
                <a:latin typeface="Arial" pitchFamily="34" charset="0"/>
                <a:cs typeface="Arial" pitchFamily="34" charset="0"/>
              </a:rPr>
              <a:t>                                 9. Краткое описание проекта по этапам		             		</a:t>
            </a:r>
            <a:br>
              <a:rPr lang="ru-RU" sz="1400" b="1" dirty="0" smtClean="0">
                <a:solidFill>
                  <a:srgbClr val="FF0000"/>
                </a:solidFill>
                <a:latin typeface="Arial" pitchFamily="34" charset="0"/>
                <a:cs typeface="Arial" pitchFamily="34" charset="0"/>
              </a:rPr>
            </a:br>
            <a:r>
              <a:rPr lang="ru-RU" sz="1400" b="1" dirty="0" smtClean="0">
                <a:solidFill>
                  <a:srgbClr val="FF0000"/>
                </a:solidFill>
                <a:latin typeface="Arial" pitchFamily="34" charset="0"/>
                <a:cs typeface="Arial" pitchFamily="34" charset="0"/>
              </a:rPr>
              <a:t/>
            </a:r>
            <a:br>
              <a:rPr lang="ru-RU" sz="1400" b="1" dirty="0" smtClean="0">
                <a:solidFill>
                  <a:srgbClr val="FF0000"/>
                </a:solidFill>
                <a:latin typeface="Arial" pitchFamily="34" charset="0"/>
                <a:cs typeface="Arial" pitchFamily="34" charset="0"/>
              </a:rPr>
            </a:br>
            <a:r>
              <a:rPr lang="ru-RU" sz="1400" b="1" dirty="0" smtClean="0">
                <a:solidFill>
                  <a:srgbClr val="FF0000"/>
                </a:solidFill>
                <a:latin typeface="Arial" pitchFamily="34" charset="0"/>
                <a:cs typeface="Arial" pitchFamily="34" charset="0"/>
              </a:rPr>
              <a:t>                                10. Подробный календарный план работы по всем обозначенным   направлениям							</a:t>
            </a:r>
            <a:br>
              <a:rPr lang="ru-RU" sz="1400" b="1" dirty="0" smtClean="0">
                <a:solidFill>
                  <a:srgbClr val="FF0000"/>
                </a:solidFill>
                <a:latin typeface="Arial" pitchFamily="34" charset="0"/>
                <a:cs typeface="Arial" pitchFamily="34" charset="0"/>
              </a:rPr>
            </a:br>
            <a:r>
              <a:rPr lang="ru-RU" sz="1400" b="1" dirty="0" smtClean="0">
                <a:solidFill>
                  <a:srgbClr val="FF0000"/>
                </a:solidFill>
                <a:latin typeface="Arial" pitchFamily="34" charset="0"/>
                <a:cs typeface="Arial" pitchFamily="34" charset="0"/>
              </a:rPr>
              <a:t>                                 11. Ожидаемые результаты							</a:t>
            </a:r>
            <a:br>
              <a:rPr lang="ru-RU" sz="1400" b="1" dirty="0" smtClean="0">
                <a:solidFill>
                  <a:srgbClr val="FF0000"/>
                </a:solidFill>
                <a:latin typeface="Arial" pitchFamily="34" charset="0"/>
                <a:cs typeface="Arial" pitchFamily="34" charset="0"/>
              </a:rPr>
            </a:br>
            <a:r>
              <a:rPr lang="ru-RU" sz="1400" b="1" dirty="0" smtClean="0">
                <a:solidFill>
                  <a:srgbClr val="FF0000"/>
                </a:solidFill>
                <a:latin typeface="Arial" pitchFamily="34" charset="0"/>
                <a:cs typeface="Arial" pitchFamily="34" charset="0"/>
              </a:rPr>
              <a:t>                                 12. Оценка результатов								</a:t>
            </a:r>
            <a:br>
              <a:rPr lang="ru-RU" sz="1400" b="1" dirty="0" smtClean="0">
                <a:solidFill>
                  <a:srgbClr val="FF0000"/>
                </a:solidFill>
                <a:latin typeface="Arial" pitchFamily="34" charset="0"/>
                <a:cs typeface="Arial" pitchFamily="34" charset="0"/>
              </a:rPr>
            </a:br>
            <a:r>
              <a:rPr lang="ru-RU" sz="1400" b="1" dirty="0" smtClean="0">
                <a:solidFill>
                  <a:srgbClr val="FF0000"/>
                </a:solidFill>
                <a:latin typeface="Arial" pitchFamily="34" charset="0"/>
                <a:cs typeface="Arial" pitchFamily="34" charset="0"/>
              </a:rPr>
              <a:t>                                 13. Дальнейшее развитие проекта						</a:t>
            </a:r>
            <a:br>
              <a:rPr lang="ru-RU" sz="1400" b="1" dirty="0" smtClean="0">
                <a:solidFill>
                  <a:srgbClr val="FF0000"/>
                </a:solidFill>
                <a:latin typeface="Arial" pitchFamily="34" charset="0"/>
                <a:cs typeface="Arial" pitchFamily="34" charset="0"/>
              </a:rPr>
            </a:br>
            <a:r>
              <a:rPr lang="ru-RU" sz="1400" b="1" dirty="0" smtClean="0">
                <a:solidFill>
                  <a:srgbClr val="FF0000"/>
                </a:solidFill>
                <a:latin typeface="Arial" pitchFamily="34" charset="0"/>
                <a:cs typeface="Arial" pitchFamily="34" charset="0"/>
              </a:rPr>
              <a:t>                                 14. Смета расходов			</a:t>
            </a:r>
            <a:r>
              <a:rPr lang="ru-RU" sz="1400" dirty="0" smtClean="0">
                <a:solidFill>
                  <a:srgbClr val="FF0000"/>
                </a:solidFill>
                <a:latin typeface="Arial" pitchFamily="34" charset="0"/>
                <a:cs typeface="Arial" pitchFamily="34" charset="0"/>
              </a:rPr>
              <a:t>	</a:t>
            </a:r>
            <a:r>
              <a:rPr lang="ru-RU" sz="900" dirty="0" smtClean="0">
                <a:solidFill>
                  <a:srgbClr val="FF0000"/>
                </a:solidFill>
                <a:latin typeface="Arial" pitchFamily="34" charset="0"/>
                <a:cs typeface="Arial" pitchFamily="34" charset="0"/>
              </a:rPr>
              <a:t>	</a:t>
            </a:r>
            <a:r>
              <a:rPr lang="ru-RU" sz="1400" dirty="0" smtClean="0">
                <a:solidFill>
                  <a:srgbClr val="FF0000"/>
                </a:solidFill>
                <a:latin typeface="Arial" pitchFamily="34" charset="0"/>
                <a:cs typeface="Arial" pitchFamily="34" charset="0"/>
              </a:rPr>
              <a:t>				</a:t>
            </a:r>
            <a:r>
              <a:rPr lang="ru-RU" sz="1400" dirty="0" smtClean="0"/>
              <a:t/>
            </a:r>
            <a:br>
              <a:rPr lang="ru-RU" sz="1400" dirty="0" smtClean="0"/>
            </a:br>
            <a:r>
              <a:rPr lang="ru-RU" sz="1400" dirty="0" smtClean="0"/>
              <a:t> </a:t>
            </a:r>
            <a:br>
              <a:rPr lang="ru-RU" sz="1400" dirty="0" smtClean="0"/>
            </a:br>
            <a:r>
              <a:rPr lang="ru-RU" sz="1400" dirty="0" smtClean="0"/>
              <a:t> </a:t>
            </a:r>
            <a:br>
              <a:rPr lang="ru-RU" sz="1400" dirty="0" smtClean="0"/>
            </a:br>
            <a:endParaRPr lang="ru-RU" sz="1400" dirty="0"/>
          </a:p>
        </p:txBody>
      </p:sp>
    </p:spTree>
  </p:cSld>
  <p:clrMapOvr>
    <a:masterClrMapping/>
  </p:clrMapOvr>
  <p:transition spd="slow" advTm="15000">
    <p:zoom dir="in"/>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D:\рабочий стол\флешка11\фото\Новая папка\фото природы\Айти-мохк28042010778.jpg"/>
          <p:cNvPicPr>
            <a:picLocks noChangeAspect="1" noChangeArrowheads="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18" name="Picture 2" descr="C:\Users\Падам\Desktop\IMG-20170413-WA0039.jpg"/>
          <p:cNvPicPr>
            <a:picLocks noChangeAspect="1" noChangeArrowheads="1"/>
          </p:cNvPicPr>
          <p:nvPr/>
        </p:nvPicPr>
        <p:blipFill>
          <a:blip r:embed="rId3" cstate="print"/>
          <a:srcRect/>
          <a:stretch>
            <a:fillRect/>
          </a:stretch>
        </p:blipFill>
        <p:spPr bwMode="auto">
          <a:xfrm>
            <a:off x="428596" y="642918"/>
            <a:ext cx="8286808" cy="5688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Заголовок 1"/>
          <p:cNvSpPr>
            <a:spLocks noGrp="1"/>
          </p:cNvSpPr>
          <p:nvPr>
            <p:ph type="title"/>
          </p:nvPr>
        </p:nvSpPr>
        <p:spPr>
          <a:xfrm>
            <a:off x="502920" y="571480"/>
            <a:ext cx="8183880" cy="1143008"/>
          </a:xfrm>
        </p:spPr>
        <p:txBody>
          <a:bodyPr>
            <a:normAutofit/>
          </a:bodyPr>
          <a:lstStyle/>
          <a:p>
            <a:r>
              <a:rPr lang="ru-RU" sz="4800" b="1" dirty="0" smtClean="0"/>
              <a:t>             </a:t>
            </a:r>
            <a:r>
              <a:rPr lang="ru-RU" sz="4800" b="1" dirty="0" smtClean="0">
                <a:solidFill>
                  <a:srgbClr val="C00000"/>
                </a:solidFill>
              </a:rPr>
              <a:t> ПОСАДКА</a:t>
            </a:r>
            <a:endParaRPr lang="ru-RU" sz="4800" b="1" dirty="0">
              <a:solidFill>
                <a:srgbClr val="C00000"/>
              </a:solidFill>
            </a:endParaRPr>
          </a:p>
        </p:txBody>
      </p:sp>
    </p:spTree>
  </p:cSld>
  <p:clrMapOvr>
    <a:masterClrMapping/>
  </p:clrMapOvr>
  <p:transition spd="slow" advTm="3000">
    <p:wedg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рабочий стол\флешка11\фото\Новая папка\фото природы\Айти-мохк28042010778.jpg"/>
          <p:cNvPicPr>
            <a:picLocks noChangeAspect="1" noChangeArrowheads="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42" name="Picture 2" descr="C:\Users\Падам\Desktop\IMG-20170413-WA0038.jpg"/>
          <p:cNvPicPr>
            <a:picLocks noChangeAspect="1" noChangeArrowheads="1"/>
          </p:cNvPicPr>
          <p:nvPr/>
        </p:nvPicPr>
        <p:blipFill>
          <a:blip r:embed="rId3" cstate="print"/>
          <a:srcRect/>
          <a:stretch>
            <a:fillRect/>
          </a:stretch>
        </p:blipFill>
        <p:spPr bwMode="auto">
          <a:xfrm>
            <a:off x="755576" y="836712"/>
            <a:ext cx="7745208" cy="55507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advTm="3000">
    <p:pull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СОШ с.Айти-Мохк\Searches\Desktop\Camera\20170413_092450.jpg"/>
          <p:cNvPicPr>
            <a:picLocks noChangeAspect="1" noChangeArrowheads="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advTm="3000">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СОШ с.Айти-Мохк\Searches\Desktop\Camera\20170413_092901.jpg"/>
          <p:cNvPicPr>
            <a:picLocks noChangeAspect="1" noChangeArrowheads="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advTm="3000">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СОШ с.Айти-Мохк\Searches\Desktop\Camera\20170413_092826.jpg"/>
          <p:cNvPicPr>
            <a:picLocks noChangeAspect="1" noChangeArrowheads="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advTm="3000">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Картинки по запросу яблоня"/>
          <p:cNvPicPr>
            <a:picLocks noChangeAspect="1" noChangeArrowheads="1"/>
          </p:cNvPicPr>
          <p:nvPr/>
        </p:nvPicPr>
        <p:blipFill>
          <a:blip r:embed="rId2" cstate="print"/>
          <a:srcRect/>
          <a:stretch>
            <a:fillRect/>
          </a:stretch>
        </p:blipFill>
        <p:spPr bwMode="auto">
          <a:xfrm>
            <a:off x="0" y="-1392"/>
            <a:ext cx="9144000" cy="68652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314" name="Picture 2" descr="C:\Users\Падам\Desktop\IMG-20170413-WA0042.jpg"/>
          <p:cNvPicPr>
            <a:picLocks noChangeAspect="1" noChangeArrowheads="1"/>
          </p:cNvPicPr>
          <p:nvPr/>
        </p:nvPicPr>
        <p:blipFill>
          <a:blip r:embed="rId3" cstate="print"/>
          <a:srcRect/>
          <a:stretch>
            <a:fillRect/>
          </a:stretch>
        </p:blipFill>
        <p:spPr bwMode="auto">
          <a:xfrm>
            <a:off x="323528" y="476672"/>
            <a:ext cx="8496963" cy="5747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advTm="3000">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Картинки по запросу яблони фото"/>
          <p:cNvPicPr>
            <a:picLocks noChangeAspect="1" noChangeArrowheads="1"/>
          </p:cNvPicPr>
          <p:nvPr/>
        </p:nvPicPr>
        <p:blipFill>
          <a:blip r:embed="rId2" cstate="print"/>
          <a:srcRect/>
          <a:stretch>
            <a:fillRect/>
          </a:stretch>
        </p:blipFill>
        <p:spPr bwMode="auto">
          <a:xfrm>
            <a:off x="-180528" y="0"/>
            <a:ext cx="9324528"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266" name="Picture 2" descr="C:\Users\Падам\Desktop\IMG-20170413-WA0033.jpg"/>
          <p:cNvPicPr>
            <a:picLocks noChangeAspect="1" noChangeArrowheads="1"/>
          </p:cNvPicPr>
          <p:nvPr/>
        </p:nvPicPr>
        <p:blipFill>
          <a:blip r:embed="rId3" cstate="print"/>
          <a:srcRect/>
          <a:stretch>
            <a:fillRect/>
          </a:stretch>
        </p:blipFill>
        <p:spPr bwMode="auto">
          <a:xfrm>
            <a:off x="251520" y="620688"/>
            <a:ext cx="8412532" cy="5888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advTm="3000">
    <p:pull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12291" name="Picture 3" descr="C:\Users\Падам\Desktop\apples.jpg"/>
          <p:cNvPicPr>
            <a:picLocks noChangeAspect="1" noChangeArrowheads="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290" name="Picture 2" descr="C:\Users\Падам\Desktop\IMG-20170413-WA0034.jpg"/>
          <p:cNvPicPr>
            <a:picLocks noChangeAspect="1" noChangeArrowheads="1"/>
          </p:cNvPicPr>
          <p:nvPr/>
        </p:nvPicPr>
        <p:blipFill>
          <a:blip r:embed="rId3" cstate="print"/>
          <a:srcRect/>
          <a:stretch>
            <a:fillRect/>
          </a:stretch>
        </p:blipFill>
        <p:spPr bwMode="auto">
          <a:xfrm>
            <a:off x="928662" y="1428736"/>
            <a:ext cx="7572428" cy="5192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advTm="3000">
    <p:pull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СОШ с.Айти-Мохк\Searches\Desktop\20170426_143656.jpg"/>
          <p:cNvPicPr>
            <a:picLocks noChangeAspect="1" noChangeArrowheads="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advTm="3000">
    <p:wipe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СОШ с.Айти-Мохк\Searches\Desktop\20170426_143727.jpg"/>
          <p:cNvPicPr>
            <a:picLocks noChangeAspect="1" noChangeArrowheads="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advTm="3000">
    <p:wipe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Картинки по запросу сады чечни"/>
          <p:cNvPicPr>
            <a:picLocks noChangeAspect="1" noChangeArrowheads="1"/>
          </p:cNvPicPr>
          <p:nvPr/>
        </p:nvPicPr>
        <p:blipFill>
          <a:blip r:embed="rId2" cstate="print"/>
          <a:srcRect/>
          <a:stretch>
            <a:fillRect/>
          </a:stretch>
        </p:blipFill>
        <p:spPr bwMode="auto">
          <a:xfrm>
            <a:off x="0" y="-172637"/>
            <a:ext cx="9144000" cy="7030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Заголовок 1"/>
          <p:cNvSpPr>
            <a:spLocks noGrp="1"/>
          </p:cNvSpPr>
          <p:nvPr>
            <p:ph type="title"/>
          </p:nvPr>
        </p:nvSpPr>
        <p:spPr>
          <a:xfrm>
            <a:off x="457200" y="642918"/>
            <a:ext cx="8229600" cy="2357454"/>
          </a:xfrm>
        </p:spPr>
        <p:style>
          <a:lnRef idx="1">
            <a:schemeClr val="accent3"/>
          </a:lnRef>
          <a:fillRef idx="2">
            <a:schemeClr val="accent3"/>
          </a:fillRef>
          <a:effectRef idx="1">
            <a:schemeClr val="accent3"/>
          </a:effectRef>
          <a:fontRef idx="minor">
            <a:schemeClr val="dk1"/>
          </a:fontRef>
        </p:style>
        <p:txBody>
          <a:bodyPr>
            <a:normAutofit/>
          </a:bodyPr>
          <a:lstStyle/>
          <a:p>
            <a:r>
              <a:rPr lang="ru-RU" sz="1800" b="1" i="1" dirty="0" smtClean="0">
                <a:ln>
                  <a:solidFill>
                    <a:srgbClr val="FF0000"/>
                  </a:solidFill>
                </a:ln>
              </a:rPr>
              <a:t> </a:t>
            </a:r>
            <a:r>
              <a:rPr lang="ru-RU" sz="2400" i="1" dirty="0" smtClean="0">
                <a:ln>
                  <a:solidFill>
                    <a:srgbClr val="FF0000"/>
                  </a:solidFill>
                </a:ln>
              </a:rPr>
              <a:t>«Если бы каждый человек на клочке земли своей сделал все,</a:t>
            </a:r>
            <a:br>
              <a:rPr lang="ru-RU" sz="2400" i="1" dirty="0" smtClean="0">
                <a:ln>
                  <a:solidFill>
                    <a:srgbClr val="FF0000"/>
                  </a:solidFill>
                </a:ln>
              </a:rPr>
            </a:br>
            <a:r>
              <a:rPr lang="ru-RU" sz="2400" i="1" dirty="0" smtClean="0">
                <a:ln>
                  <a:solidFill>
                    <a:srgbClr val="FF0000"/>
                  </a:solidFill>
                </a:ln>
              </a:rPr>
              <a:t>   что он может, как прекрасна была бы Земля наша»</a:t>
            </a:r>
            <a:r>
              <a:rPr lang="ru-RU" sz="3600" dirty="0" smtClean="0"/>
              <a:t/>
            </a:r>
            <a:br>
              <a:rPr lang="ru-RU" sz="3600" dirty="0" smtClean="0"/>
            </a:br>
            <a:r>
              <a:rPr lang="ru-RU" sz="2400" i="1" dirty="0" smtClean="0"/>
              <a:t>                                                                                </a:t>
            </a:r>
            <a:r>
              <a:rPr lang="ru-RU" sz="2400" i="1" dirty="0" smtClean="0">
                <a:ln>
                  <a:solidFill>
                    <a:srgbClr val="00B0F0"/>
                  </a:solidFill>
                </a:ln>
              </a:rPr>
              <a:t>А.П. Чехов</a:t>
            </a:r>
            <a:endParaRPr lang="ru-RU" sz="3600" dirty="0">
              <a:ln>
                <a:solidFill>
                  <a:srgbClr val="00B0F0"/>
                </a:solidFill>
              </a:ln>
            </a:endParaRPr>
          </a:p>
        </p:txBody>
      </p:sp>
    </p:spTree>
  </p:cSld>
  <p:clrMapOvr>
    <a:masterClrMapping/>
  </p:clrMapOvr>
  <p:transition spd="slow" advTm="10000">
    <p:pull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СОШ с.Айти-Мохк\Searches\Desktop\20170426_143744.jpg"/>
          <p:cNvPicPr>
            <a:picLocks noChangeAspect="1" noChangeArrowheads="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advTm="3000">
    <p:wipe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Плодородная почва"/>
          <p:cNvPicPr/>
          <p:nvPr/>
        </p:nvPicPr>
        <p:blipFill>
          <a:blip r:embed="rId2" cstate="print">
            <a:extLst>
              <a:ext uri="{28A0092B-C50C-407E-A947-70E740481C1C}">
                <a14:useLocalDpi xmlns:a14="http://schemas.microsoft.com/office/drawing/2010/main" xmlns:lc="http://schemas.openxmlformats.org/drawingml/2006/lockedCanvas" xmlns="" val="0"/>
              </a:ext>
            </a:extLst>
          </a:blip>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spTree>
  </p:cSld>
  <p:clrMapOvr>
    <a:masterClrMapping/>
  </p:clrMapOvr>
  <p:transition spd="slow" advTm="3000">
    <p:circl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25" name="Picture 13" descr="Картинки по запросу яблони в цвету дерево"/>
          <p:cNvPicPr>
            <a:picLocks noChangeAspect="1" noChangeArrowheads="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Заголовок 1"/>
          <p:cNvSpPr>
            <a:spLocks noGrp="1"/>
          </p:cNvSpPr>
          <p:nvPr>
            <p:ph type="title"/>
          </p:nvPr>
        </p:nvSpPr>
        <p:spPr>
          <a:xfrm>
            <a:off x="0" y="5445224"/>
            <a:ext cx="9144000" cy="1412776"/>
          </a:xfrm>
        </p:spPr>
        <p:style>
          <a:lnRef idx="1">
            <a:schemeClr val="accent1"/>
          </a:lnRef>
          <a:fillRef idx="3">
            <a:schemeClr val="accent1"/>
          </a:fillRef>
          <a:effectRef idx="2">
            <a:schemeClr val="accent1"/>
          </a:effectRef>
          <a:fontRef idx="minor">
            <a:schemeClr val="lt1"/>
          </a:fontRef>
        </p:style>
        <p:txBody>
          <a:bodyPr>
            <a:noAutofit/>
          </a:bodyPr>
          <a:lstStyle/>
          <a:p>
            <a:r>
              <a:rPr lang="ru-RU" sz="6000" b="1" dirty="0" smtClean="0">
                <a:solidFill>
                  <a:srgbClr val="FFFF00"/>
                </a:solidFill>
              </a:rPr>
              <a:t>Ожидаемый результат</a:t>
            </a:r>
            <a:endParaRPr lang="ru-RU" sz="6000" b="1" dirty="0">
              <a:solidFill>
                <a:srgbClr val="FFFF00"/>
              </a:solidFill>
            </a:endParaRPr>
          </a:p>
        </p:txBody>
      </p:sp>
      <p:sp>
        <p:nvSpPr>
          <p:cNvPr id="64514" name="AutoShape 2" descr="Картинки по запросу яблони в цвету"/>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4523" name="AutoShape 11" descr="Похожее изображение"/>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ransition spd="slow" advTm="3000">
    <p:wheel spokes="3"/>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Картинки по запросу яблоня"/>
          <p:cNvPicPr>
            <a:picLocks noChangeAspect="1" noChangeArrowheads="1"/>
          </p:cNvPicPr>
          <p:nvPr/>
        </p:nvPicPr>
        <p:blipFill>
          <a:blip r:embed="rId2" cstate="print"/>
          <a:srcRect/>
          <a:stretch>
            <a:fillRect/>
          </a:stretch>
        </p:blipFill>
        <p:spPr bwMode="auto">
          <a:xfrm>
            <a:off x="0" y="-1392"/>
            <a:ext cx="9144000" cy="68652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advTm="3000">
    <p:newsflash/>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Картинки по запросу яблоня"/>
          <p:cNvPicPr>
            <a:picLocks noChangeAspect="1" noChangeArrowheads="1"/>
          </p:cNvPicPr>
          <p:nvPr/>
        </p:nvPicPr>
        <p:blipFill>
          <a:blip r:embed="rId2" cstate="print"/>
          <a:srcRect/>
          <a:stretch>
            <a:fillRect/>
          </a:stretch>
        </p:blipFill>
        <p:spPr bwMode="auto">
          <a:xfrm>
            <a:off x="-19598" y="-45245"/>
            <a:ext cx="9163598" cy="6903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advTm="3000">
    <p:whee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Картинки по запросу дерево груши"/>
          <p:cNvPicPr>
            <a:picLocks noChangeAspect="1" noChangeArrowheads="1"/>
          </p:cNvPicPr>
          <p:nvPr/>
        </p:nvPicPr>
        <p:blipFill>
          <a:blip r:embed="rId2" cstate="print"/>
          <a:srcRect/>
          <a:stretch>
            <a:fillRect/>
          </a:stretch>
        </p:blipFill>
        <p:spPr bwMode="auto">
          <a:xfrm>
            <a:off x="-26978" y="0"/>
            <a:ext cx="9170978"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advTm="3000">
    <p:wheel spokes="8"/>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AutoShape 2" descr="Картинки по запросу черешня фото"/>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6564" name="AutoShape 4" descr="Картинки по запросу черешня фото"/>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6566" name="AutoShape 6" descr="Картинки по запросу черешня фото"/>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6568" name="Picture 8" descr="Похожее изображение"/>
          <p:cNvPicPr>
            <a:picLocks noChangeAspect="1" noChangeArrowheads="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advTm="3000">
    <p:wheel spokes="8"/>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Картинки по запросу дерево мушмула гигантская фото"/>
          <p:cNvPicPr>
            <a:picLocks noChangeAspect="1" noChangeArrowheads="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advTm="3000">
    <p:wedg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Users\СОШ с.Айти-Мохк\Searches\Desktop\Camera\20170420_101912.jpg"/>
          <p:cNvPicPr>
            <a:picLocks noChangeAspect="1" noChangeArrowheads="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Заголовок 1"/>
          <p:cNvSpPr>
            <a:spLocks noGrp="1"/>
          </p:cNvSpPr>
          <p:nvPr>
            <p:ph type="title"/>
          </p:nvPr>
        </p:nvSpPr>
        <p:spPr>
          <a:xfrm>
            <a:off x="0" y="5445224"/>
            <a:ext cx="9144000" cy="1412776"/>
          </a:xfrm>
        </p:spPr>
        <p:style>
          <a:lnRef idx="1">
            <a:schemeClr val="accent3"/>
          </a:lnRef>
          <a:fillRef idx="2">
            <a:schemeClr val="accent3"/>
          </a:fillRef>
          <a:effectRef idx="1">
            <a:schemeClr val="accent3"/>
          </a:effectRef>
          <a:fontRef idx="minor">
            <a:schemeClr val="dk1"/>
          </a:fontRef>
        </p:style>
        <p:txBody>
          <a:bodyPr>
            <a:normAutofit/>
          </a:bodyPr>
          <a:lstStyle/>
          <a:p>
            <a:r>
              <a:rPr lang="ru-RU" sz="6000" b="1" dirty="0" smtClean="0">
                <a:solidFill>
                  <a:srgbClr val="FF0000"/>
                </a:solidFill>
              </a:rPr>
              <a:t>Спасибо за внимание!</a:t>
            </a:r>
            <a:endParaRPr lang="ru-RU" sz="6000" b="1" dirty="0">
              <a:solidFill>
                <a:srgbClr val="FF0000"/>
              </a:solidFill>
            </a:endParaRPr>
          </a:p>
        </p:txBody>
      </p:sp>
    </p:spTree>
  </p:cSld>
  <p:clrMapOvr>
    <a:masterClrMapping/>
  </p:clrMapOvr>
  <p:transition spd="slow" advTm="10000">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Прямоугольник 1"/>
          <p:cNvSpPr/>
          <p:nvPr/>
        </p:nvSpPr>
        <p:spPr>
          <a:xfrm>
            <a:off x="142844" y="285728"/>
            <a:ext cx="8858312" cy="63401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endParaRPr lang="ru-RU" b="1" dirty="0" smtClean="0"/>
          </a:p>
          <a:p>
            <a:endParaRPr lang="ru-RU" b="1" dirty="0" smtClean="0"/>
          </a:p>
          <a:p>
            <a:pPr algn="ctr"/>
            <a:r>
              <a:rPr lang="ru-RU" b="1" dirty="0" smtClean="0"/>
              <a:t>                     </a:t>
            </a:r>
            <a:r>
              <a:rPr lang="ru-RU" sz="2800" b="1" dirty="0" smtClean="0"/>
              <a:t>Актуальность проекта и анализ исходного состояния проблемы</a:t>
            </a:r>
            <a:r>
              <a:rPr lang="ru-RU" dirty="0" smtClean="0"/>
              <a:t/>
            </a:r>
            <a:br>
              <a:rPr lang="ru-RU" dirty="0" smtClean="0"/>
            </a:br>
            <a:r>
              <a:rPr lang="ru-RU" dirty="0" smtClean="0"/>
              <a:t/>
            </a:r>
            <a:br>
              <a:rPr lang="ru-RU" dirty="0" smtClean="0"/>
            </a:br>
            <a:r>
              <a:rPr lang="ru-RU" dirty="0" smtClean="0"/>
              <a:t> </a:t>
            </a:r>
            <a:br>
              <a:rPr lang="ru-RU" dirty="0" smtClean="0"/>
            </a:br>
            <a:r>
              <a:rPr lang="ru-RU" sz="2000" dirty="0" smtClean="0">
                <a:latin typeface="Arial" pitchFamily="34" charset="0"/>
                <a:cs typeface="Arial" pitchFamily="34" charset="0"/>
              </a:rPr>
              <a:t>            Задачи, стоящие перед сельской средней школой сегодня таковы, чтобы из ее стен выходили адаптированные, востребованные, адекватно реагирующие на изменения в жизни общества люди.</a:t>
            </a:r>
            <a:br>
              <a:rPr lang="ru-RU" sz="2000" dirty="0" smtClean="0">
                <a:latin typeface="Arial" pitchFamily="34" charset="0"/>
                <a:cs typeface="Arial" pitchFamily="34" charset="0"/>
              </a:rPr>
            </a:br>
            <a:r>
              <a:rPr lang="ru-RU" sz="2000" dirty="0" smtClean="0">
                <a:latin typeface="Arial" pitchFamily="34" charset="0"/>
                <a:cs typeface="Arial" pitchFamily="34" charset="0"/>
              </a:rPr>
              <a:t> </a:t>
            </a:r>
            <a:br>
              <a:rPr lang="ru-RU" sz="2000" dirty="0" smtClean="0">
                <a:latin typeface="Arial" pitchFamily="34" charset="0"/>
                <a:cs typeface="Arial" pitchFamily="34" charset="0"/>
              </a:rPr>
            </a:br>
            <a:r>
              <a:rPr lang="ru-RU" sz="2000" dirty="0" smtClean="0">
                <a:latin typeface="Arial" pitchFamily="34" charset="0"/>
                <a:cs typeface="Arial" pitchFamily="34" charset="0"/>
              </a:rPr>
              <a:t>       Садоводство – одна из важнейших отраслей сельского хозяйства, так как фрукты имеют огромное значение в питании человека. В связи с тем, что школа расположена в сельском районе, предполагается обучить обучающихся выращиванию фруктовых деревьев и кустарников, что в дальнейшем позволить им вести самостоятельное садоводческое хозяйство.</a:t>
            </a:r>
            <a:br>
              <a:rPr lang="ru-RU" sz="2000" dirty="0" smtClean="0">
                <a:latin typeface="Arial" pitchFamily="34" charset="0"/>
                <a:cs typeface="Arial" pitchFamily="34" charset="0"/>
              </a:rPr>
            </a:br>
            <a:r>
              <a:rPr lang="ru-RU" sz="2000" dirty="0" smtClean="0">
                <a:latin typeface="Arial" pitchFamily="34" charset="0"/>
                <a:cs typeface="Arial" pitchFamily="34" charset="0"/>
              </a:rPr>
              <a:t>     Частным решением данной проблемы можно считать разработку земельного участка при школе  и выращивание фруктов и ягод для школьной столовой.</a:t>
            </a:r>
            <a:r>
              <a:rPr lang="ru-RU" dirty="0" smtClean="0">
                <a:latin typeface="Arial" pitchFamily="34" charset="0"/>
                <a:cs typeface="Arial" pitchFamily="34" charset="0"/>
              </a:rPr>
              <a:t/>
            </a:r>
            <a:br>
              <a:rPr lang="ru-RU" dirty="0" smtClean="0">
                <a:latin typeface="Arial" pitchFamily="34" charset="0"/>
                <a:cs typeface="Arial" pitchFamily="34" charset="0"/>
              </a:rPr>
            </a:br>
            <a:r>
              <a:rPr lang="ru-RU" dirty="0" smtClean="0">
                <a:latin typeface="Arial" pitchFamily="34" charset="0"/>
                <a:cs typeface="Arial" pitchFamily="34" charset="0"/>
              </a:rPr>
              <a:t> </a:t>
            </a:r>
            <a:endParaRPr lang="ru-RU" dirty="0">
              <a:latin typeface="Arial" pitchFamily="34" charset="0"/>
              <a:cs typeface="Arial" pitchFamily="34" charset="0"/>
            </a:endParaRPr>
          </a:p>
        </p:txBody>
      </p:sp>
    </p:spTree>
  </p:cSld>
  <p:clrMapOvr>
    <a:masterClrMapping/>
  </p:clrMapOvr>
  <p:transition spd="slow" advTm="30000">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D:\рабочий стол\флешка11\фото\Новая папка\фото природы\Айти-мохк28042010778.jpg"/>
          <p:cNvPicPr>
            <a:picLocks noChangeAspect="1" noChangeArrowheads="1"/>
          </p:cNvPicPr>
          <p:nvPr/>
        </p:nvPicPr>
        <p:blipFill>
          <a:blip r:embed="rId2" cstate="print"/>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a:spLocks noChangeArrowheads="1"/>
          </p:cNvSpPr>
          <p:nvPr/>
        </p:nvSpPr>
        <p:spPr bwMode="auto">
          <a:xfrm>
            <a:off x="571472" y="2214554"/>
            <a:ext cx="8215370" cy="3862596"/>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9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Паспорт проекта</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ru-RU"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advTm="2000">
    <p:wheel spokes="3"/>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0" y="-1"/>
          <a:ext cx="9144000" cy="8089392"/>
        </p:xfrm>
        <a:graphic>
          <a:graphicData uri="http://schemas.openxmlformats.org/drawingml/2006/table">
            <a:tbl>
              <a:tblPr/>
              <a:tblGrid>
                <a:gridCol w="2269998"/>
                <a:gridCol w="6874002"/>
              </a:tblGrid>
              <a:tr h="245711">
                <a:tc>
                  <a:txBody>
                    <a:bodyPr/>
                    <a:lstStyle/>
                    <a:p>
                      <a:pPr algn="just">
                        <a:lnSpc>
                          <a:spcPct val="115000"/>
                        </a:lnSpc>
                        <a:spcAft>
                          <a:spcPts val="0"/>
                        </a:spcAft>
                      </a:pPr>
                      <a:r>
                        <a:rPr lang="ru-RU" sz="1600" dirty="0">
                          <a:latin typeface="Times New Roman"/>
                          <a:ea typeface="Times New Roman"/>
                          <a:cs typeface="Times New Roman"/>
                        </a:rPr>
                        <a:t>Наименование проекта</a:t>
                      </a:r>
                      <a:endParaRPr lang="ru-RU" sz="1600" dirty="0">
                        <a:latin typeface="Calibri"/>
                        <a:ea typeface="Times New Roman"/>
                        <a:cs typeface="Times New Roman"/>
                      </a:endParaRPr>
                    </a:p>
                  </a:txBody>
                  <a:tcPr marL="33792" marR="33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ru-RU" sz="1600" b="1" dirty="0">
                          <a:latin typeface="Times New Roman"/>
                          <a:ea typeface="Times New Roman"/>
                          <a:cs typeface="Times New Roman"/>
                        </a:rPr>
                        <a:t>«Здесь будет сад </a:t>
                      </a:r>
                      <a:r>
                        <a:rPr lang="ru-RU" sz="1600" b="1" dirty="0" smtClean="0">
                          <a:latin typeface="Times New Roman"/>
                          <a:ea typeface="Times New Roman"/>
                          <a:cs typeface="Times New Roman"/>
                        </a:rPr>
                        <a:t>цвести!»</a:t>
                      </a:r>
                      <a:endParaRPr lang="ru-RU" sz="1600" dirty="0">
                        <a:latin typeface="Calibri"/>
                        <a:ea typeface="Times New Roman"/>
                        <a:cs typeface="Times New Roman"/>
                      </a:endParaRPr>
                    </a:p>
                  </a:txBody>
                  <a:tcPr marL="33792" marR="33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08500">
                <a:tc>
                  <a:txBody>
                    <a:bodyPr/>
                    <a:lstStyle/>
                    <a:p>
                      <a:pPr algn="just">
                        <a:lnSpc>
                          <a:spcPct val="115000"/>
                        </a:lnSpc>
                        <a:spcAft>
                          <a:spcPts val="0"/>
                        </a:spcAft>
                      </a:pPr>
                      <a:r>
                        <a:rPr lang="ru-RU" sz="1400" dirty="0">
                          <a:latin typeface="Times New Roman"/>
                          <a:ea typeface="Times New Roman"/>
                          <a:cs typeface="Times New Roman"/>
                        </a:rPr>
                        <a:t>Основные разработчики проекта</a:t>
                      </a:r>
                      <a:endParaRPr lang="ru-RU" sz="1400" dirty="0">
                        <a:latin typeface="Calibri"/>
                        <a:ea typeface="Times New Roman"/>
                        <a:cs typeface="Times New Roman"/>
                      </a:endParaRPr>
                    </a:p>
                  </a:txBody>
                  <a:tcPr marL="33792" marR="33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0"/>
                        </a:spcAft>
                      </a:pPr>
                      <a:r>
                        <a:rPr lang="ru-RU" sz="1400" dirty="0">
                          <a:latin typeface="Times New Roman"/>
                          <a:ea typeface="Times New Roman"/>
                          <a:cs typeface="Times New Roman"/>
                        </a:rPr>
                        <a:t>Администрация, педагоги, обучающиеся</a:t>
                      </a:r>
                      <a:endParaRPr lang="ru-RU" sz="1400" dirty="0">
                        <a:latin typeface="Calibri"/>
                        <a:ea typeface="Times New Roman"/>
                        <a:cs typeface="Times New Roman"/>
                      </a:endParaRPr>
                    </a:p>
                  </a:txBody>
                  <a:tcPr marL="33792" marR="33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788378">
                <a:tc>
                  <a:txBody>
                    <a:bodyPr/>
                    <a:lstStyle/>
                    <a:p>
                      <a:pPr algn="just">
                        <a:lnSpc>
                          <a:spcPct val="115000"/>
                        </a:lnSpc>
                        <a:spcAft>
                          <a:spcPts val="0"/>
                        </a:spcAft>
                      </a:pPr>
                      <a:r>
                        <a:rPr lang="ru-RU" sz="1400" dirty="0">
                          <a:latin typeface="Times New Roman"/>
                          <a:ea typeface="Times New Roman"/>
                          <a:cs typeface="Times New Roman"/>
                        </a:rPr>
                        <a:t>Цель и задачи проекта</a:t>
                      </a:r>
                      <a:endParaRPr lang="ru-RU" sz="1400" dirty="0">
                        <a:latin typeface="Calibri"/>
                        <a:ea typeface="Times New Roman"/>
                        <a:cs typeface="Times New Roman"/>
                      </a:endParaRPr>
                    </a:p>
                  </a:txBody>
                  <a:tcPr marL="33792" marR="33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0"/>
                        </a:spcAft>
                      </a:pPr>
                      <a:r>
                        <a:rPr lang="ru-RU" sz="1400" dirty="0">
                          <a:latin typeface="Times New Roman"/>
                          <a:ea typeface="Times New Roman"/>
                          <a:cs typeface="Times New Roman"/>
                        </a:rPr>
                        <a:t>Цель: благоустройство пришкольного огорода для содействия профессиональной и социальной ориентации обучающихся, обеспечение фруктовыми  наборами учащихся школы.</a:t>
                      </a:r>
                      <a:endParaRPr lang="ru-RU" sz="1400" dirty="0">
                        <a:latin typeface="Calibri"/>
                        <a:ea typeface="Times New Roman"/>
                        <a:cs typeface="Times New Roman"/>
                      </a:endParaRPr>
                    </a:p>
                    <a:p>
                      <a:pPr algn="just">
                        <a:lnSpc>
                          <a:spcPct val="115000"/>
                        </a:lnSpc>
                        <a:spcAft>
                          <a:spcPts val="0"/>
                        </a:spcAft>
                      </a:pPr>
                      <a:r>
                        <a:rPr lang="ru-RU" sz="1400" dirty="0">
                          <a:latin typeface="Times New Roman"/>
                          <a:ea typeface="Times New Roman"/>
                          <a:cs typeface="Times New Roman"/>
                        </a:rPr>
                        <a:t>Задачи:</a:t>
                      </a:r>
                      <a:endParaRPr lang="ru-RU" sz="1400" dirty="0">
                        <a:latin typeface="Calibri"/>
                        <a:ea typeface="Times New Roman"/>
                        <a:cs typeface="Times New Roman"/>
                      </a:endParaRPr>
                    </a:p>
                    <a:p>
                      <a:pPr marL="342900" lvl="0" indent="-342900" algn="just">
                        <a:lnSpc>
                          <a:spcPct val="115000"/>
                        </a:lnSpc>
                        <a:spcAft>
                          <a:spcPts val="0"/>
                        </a:spcAft>
                        <a:buFont typeface="Symbol"/>
                        <a:buChar char=""/>
                      </a:pPr>
                      <a:r>
                        <a:rPr lang="ru-RU" sz="1400" dirty="0">
                          <a:latin typeface="Times New Roman"/>
                          <a:ea typeface="Times New Roman"/>
                          <a:cs typeface="Times New Roman"/>
                        </a:rPr>
                        <a:t>Изучить опыт выращивания различных фруктовых деревьев;</a:t>
                      </a:r>
                      <a:endParaRPr lang="ru-RU" sz="1400" dirty="0">
                        <a:latin typeface="Calibri"/>
                        <a:ea typeface="Times New Roman"/>
                        <a:cs typeface="Times New Roman"/>
                      </a:endParaRPr>
                    </a:p>
                    <a:p>
                      <a:pPr marL="342900" lvl="0" indent="-342900" algn="just">
                        <a:spcAft>
                          <a:spcPts val="0"/>
                        </a:spcAft>
                        <a:buFont typeface="Symbol"/>
                        <a:buChar char=""/>
                      </a:pPr>
                      <a:r>
                        <a:rPr lang="ru-RU" sz="1400" dirty="0">
                          <a:latin typeface="Times New Roman"/>
                        </a:rPr>
                        <a:t>Подготовить и обработать пришкольный огород;</a:t>
                      </a:r>
                    </a:p>
                    <a:p>
                      <a:pPr marL="342900" lvl="0" indent="-342900" algn="just">
                        <a:spcAft>
                          <a:spcPts val="0"/>
                        </a:spcAft>
                        <a:buFont typeface="Symbol"/>
                        <a:buChar char=""/>
                      </a:pPr>
                      <a:r>
                        <a:rPr lang="ru-RU" sz="1400" dirty="0">
                          <a:latin typeface="Times New Roman"/>
                        </a:rPr>
                        <a:t>Подготовить обучающихся к самостоятельной трудовой деятельности;</a:t>
                      </a:r>
                    </a:p>
                    <a:p>
                      <a:pPr marL="342900" lvl="0" indent="-342900" algn="just">
                        <a:spcAft>
                          <a:spcPts val="0"/>
                        </a:spcAft>
                        <a:buFont typeface="Symbol"/>
                        <a:buChar char=""/>
                      </a:pPr>
                      <a:r>
                        <a:rPr lang="ru-RU" sz="1400" dirty="0">
                          <a:latin typeface="Times New Roman"/>
                        </a:rPr>
                        <a:t>Обеспечить учащихся школы фруктами.</a:t>
                      </a:r>
                    </a:p>
                    <a:p>
                      <a:pPr marL="342900" lvl="0" indent="-342900" algn="just">
                        <a:spcAft>
                          <a:spcPts val="0"/>
                        </a:spcAft>
                        <a:buFont typeface="Symbol"/>
                        <a:buChar char=""/>
                      </a:pPr>
                      <a:r>
                        <a:rPr lang="ru-RU" sz="1400" dirty="0">
                          <a:latin typeface="Times New Roman"/>
                        </a:rPr>
                        <a:t>Способствовать озеленению пришкольного участка и родного </a:t>
                      </a:r>
                      <a:r>
                        <a:rPr lang="ru-RU" sz="1400" dirty="0" smtClean="0">
                          <a:latin typeface="Times New Roman"/>
                        </a:rPr>
                        <a:t>села</a:t>
                      </a:r>
                      <a:r>
                        <a:rPr lang="ru-RU" sz="1400" dirty="0">
                          <a:latin typeface="Times New Roman"/>
                        </a:rPr>
                        <a:t>.</a:t>
                      </a:r>
                    </a:p>
                  </a:txBody>
                  <a:tcPr marL="33792" marR="33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306931">
                <a:tc>
                  <a:txBody>
                    <a:bodyPr/>
                    <a:lstStyle/>
                    <a:p>
                      <a:pPr algn="just">
                        <a:lnSpc>
                          <a:spcPct val="115000"/>
                        </a:lnSpc>
                        <a:spcAft>
                          <a:spcPts val="0"/>
                        </a:spcAft>
                      </a:pPr>
                      <a:r>
                        <a:rPr lang="ru-RU" sz="1400" dirty="0">
                          <a:latin typeface="Times New Roman"/>
                          <a:ea typeface="Times New Roman"/>
                          <a:cs typeface="Times New Roman"/>
                        </a:rPr>
                        <a:t>Сроки и этапы реализации проекта</a:t>
                      </a:r>
                      <a:endParaRPr lang="ru-RU" sz="1400" dirty="0">
                        <a:latin typeface="Calibri"/>
                        <a:ea typeface="Times New Roman"/>
                        <a:cs typeface="Times New Roman"/>
                      </a:endParaRPr>
                    </a:p>
                  </a:txBody>
                  <a:tcPr marL="33792" marR="33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ru-RU" sz="1400" b="1" dirty="0">
                          <a:latin typeface="Times New Roman"/>
                          <a:ea typeface="Times New Roman"/>
                          <a:cs typeface="Times New Roman"/>
                        </a:rPr>
                        <a:t>Организационно-подготовительный </a:t>
                      </a:r>
                      <a:endParaRPr lang="ru-RU" sz="1400" dirty="0">
                        <a:latin typeface="Calibri"/>
                        <a:ea typeface="Times New Roman"/>
                        <a:cs typeface="Times New Roman"/>
                      </a:endParaRPr>
                    </a:p>
                    <a:p>
                      <a:pPr algn="ctr">
                        <a:lnSpc>
                          <a:spcPct val="115000"/>
                        </a:lnSpc>
                        <a:spcAft>
                          <a:spcPts val="0"/>
                        </a:spcAft>
                      </a:pPr>
                      <a:r>
                        <a:rPr lang="ru-RU" sz="1400" b="1" dirty="0">
                          <a:latin typeface="Times New Roman"/>
                          <a:ea typeface="Times New Roman"/>
                          <a:cs typeface="Times New Roman"/>
                        </a:rPr>
                        <a:t>(01.03.2017-31.03.2017)</a:t>
                      </a:r>
                      <a:endParaRPr lang="ru-RU" sz="1400" dirty="0">
                        <a:latin typeface="Calibri"/>
                        <a:ea typeface="Times New Roman"/>
                        <a:cs typeface="Times New Roman"/>
                      </a:endParaRPr>
                    </a:p>
                    <a:p>
                      <a:pPr algn="just">
                        <a:lnSpc>
                          <a:spcPct val="115000"/>
                        </a:lnSpc>
                        <a:spcAft>
                          <a:spcPts val="0"/>
                        </a:spcAft>
                      </a:pPr>
                      <a:r>
                        <a:rPr lang="ru-RU" sz="1400" dirty="0" smtClean="0">
                          <a:latin typeface="Times New Roman"/>
                          <a:ea typeface="Times New Roman"/>
                          <a:cs typeface="Times New Roman"/>
                        </a:rPr>
                        <a:t>–определение </a:t>
                      </a:r>
                      <a:r>
                        <a:rPr lang="ru-RU" sz="1400" dirty="0">
                          <a:latin typeface="Times New Roman"/>
                          <a:ea typeface="Times New Roman"/>
                          <a:cs typeface="Times New Roman"/>
                        </a:rPr>
                        <a:t>источников информации;</a:t>
                      </a:r>
                      <a:endParaRPr lang="ru-RU" sz="1400" dirty="0">
                        <a:latin typeface="Calibri"/>
                        <a:ea typeface="Times New Roman"/>
                        <a:cs typeface="Times New Roman"/>
                      </a:endParaRPr>
                    </a:p>
                    <a:p>
                      <a:pPr algn="just">
                        <a:lnSpc>
                          <a:spcPct val="115000"/>
                        </a:lnSpc>
                        <a:spcAft>
                          <a:spcPts val="0"/>
                        </a:spcAft>
                      </a:pPr>
                      <a:r>
                        <a:rPr lang="ru-RU" sz="1400" dirty="0" smtClean="0">
                          <a:latin typeface="Times New Roman"/>
                          <a:ea typeface="Times New Roman"/>
                          <a:cs typeface="Times New Roman"/>
                        </a:rPr>
                        <a:t>-планирование </a:t>
                      </a:r>
                      <a:r>
                        <a:rPr lang="ru-RU" sz="1400" dirty="0">
                          <a:latin typeface="Times New Roman"/>
                          <a:ea typeface="Times New Roman"/>
                          <a:cs typeface="Times New Roman"/>
                        </a:rPr>
                        <a:t>способов сбора и анализа информации;</a:t>
                      </a:r>
                      <a:endParaRPr lang="ru-RU" sz="1400" dirty="0">
                        <a:latin typeface="Calibri"/>
                        <a:ea typeface="Times New Roman"/>
                        <a:cs typeface="Times New Roman"/>
                      </a:endParaRPr>
                    </a:p>
                    <a:p>
                      <a:pPr algn="just">
                        <a:lnSpc>
                          <a:spcPct val="115000"/>
                        </a:lnSpc>
                        <a:spcAft>
                          <a:spcPts val="0"/>
                        </a:spcAft>
                      </a:pPr>
                      <a:r>
                        <a:rPr lang="ru-RU" sz="1400" dirty="0">
                          <a:latin typeface="Times New Roman"/>
                          <a:ea typeface="Times New Roman"/>
                          <a:cs typeface="Times New Roman"/>
                        </a:rPr>
                        <a:t>- сбор и систематизация материалов</a:t>
                      </a:r>
                      <a:endParaRPr lang="ru-RU" sz="1400" dirty="0">
                        <a:latin typeface="Calibri"/>
                        <a:ea typeface="Times New Roman"/>
                        <a:cs typeface="Times New Roman"/>
                      </a:endParaRPr>
                    </a:p>
                    <a:p>
                      <a:pPr algn="ctr">
                        <a:lnSpc>
                          <a:spcPct val="115000"/>
                        </a:lnSpc>
                        <a:spcAft>
                          <a:spcPts val="0"/>
                        </a:spcAft>
                      </a:pPr>
                      <a:r>
                        <a:rPr lang="ru-RU" sz="1400" b="1" dirty="0">
                          <a:latin typeface="Times New Roman"/>
                          <a:ea typeface="Times New Roman"/>
                          <a:cs typeface="Times New Roman"/>
                        </a:rPr>
                        <a:t>Технологический </a:t>
                      </a:r>
                      <a:endParaRPr lang="ru-RU" sz="1400" dirty="0">
                        <a:latin typeface="Calibri"/>
                        <a:ea typeface="Times New Roman"/>
                        <a:cs typeface="Times New Roman"/>
                      </a:endParaRPr>
                    </a:p>
                    <a:p>
                      <a:pPr algn="ctr">
                        <a:lnSpc>
                          <a:spcPct val="115000"/>
                        </a:lnSpc>
                        <a:spcAft>
                          <a:spcPts val="0"/>
                        </a:spcAft>
                      </a:pPr>
                      <a:r>
                        <a:rPr lang="ru-RU" sz="1400" b="1" dirty="0">
                          <a:latin typeface="Times New Roman"/>
                          <a:ea typeface="Times New Roman"/>
                          <a:cs typeface="Times New Roman"/>
                        </a:rPr>
                        <a:t>(01.04.2017-30.10.2017)</a:t>
                      </a:r>
                      <a:endParaRPr lang="ru-RU" sz="1400" dirty="0">
                        <a:latin typeface="Calibri"/>
                        <a:ea typeface="Times New Roman"/>
                        <a:cs typeface="Times New Roman"/>
                      </a:endParaRPr>
                    </a:p>
                    <a:p>
                      <a:pPr algn="just">
                        <a:lnSpc>
                          <a:spcPct val="115000"/>
                        </a:lnSpc>
                        <a:spcAft>
                          <a:spcPts val="0"/>
                        </a:spcAft>
                      </a:pPr>
                      <a:r>
                        <a:rPr lang="ru-RU" sz="1400" dirty="0">
                          <a:latin typeface="Times New Roman"/>
                          <a:ea typeface="Times New Roman"/>
                          <a:cs typeface="Times New Roman"/>
                        </a:rPr>
                        <a:t>- пахота пришкольного огорода;</a:t>
                      </a:r>
                      <a:endParaRPr lang="ru-RU" sz="1400" dirty="0">
                        <a:latin typeface="Calibri"/>
                        <a:ea typeface="Times New Roman"/>
                        <a:cs typeface="Times New Roman"/>
                      </a:endParaRPr>
                    </a:p>
                    <a:p>
                      <a:pPr algn="just">
                        <a:lnSpc>
                          <a:spcPct val="115000"/>
                        </a:lnSpc>
                        <a:spcAft>
                          <a:spcPts val="0"/>
                        </a:spcAft>
                      </a:pPr>
                      <a:r>
                        <a:rPr lang="ru-RU" sz="1400" dirty="0">
                          <a:latin typeface="Times New Roman"/>
                          <a:ea typeface="Times New Roman"/>
                          <a:cs typeface="Times New Roman"/>
                        </a:rPr>
                        <a:t>- планировка и разбивка </a:t>
                      </a:r>
                      <a:r>
                        <a:rPr lang="ru-RU" sz="1400" dirty="0" smtClean="0">
                          <a:latin typeface="Times New Roman"/>
                          <a:ea typeface="Times New Roman"/>
                          <a:cs typeface="Times New Roman"/>
                        </a:rPr>
                        <a:t>;</a:t>
                      </a:r>
                      <a:endParaRPr lang="ru-RU" sz="1400" dirty="0">
                        <a:latin typeface="Calibri"/>
                        <a:ea typeface="Times New Roman"/>
                        <a:cs typeface="Times New Roman"/>
                      </a:endParaRPr>
                    </a:p>
                    <a:p>
                      <a:pPr algn="just">
                        <a:lnSpc>
                          <a:spcPct val="115000"/>
                        </a:lnSpc>
                        <a:spcAft>
                          <a:spcPts val="0"/>
                        </a:spcAft>
                      </a:pPr>
                      <a:r>
                        <a:rPr lang="ru-RU" sz="1400" dirty="0">
                          <a:latin typeface="Times New Roman"/>
                          <a:ea typeface="Times New Roman"/>
                          <a:cs typeface="Times New Roman"/>
                        </a:rPr>
                        <a:t>- посадка, обработка </a:t>
                      </a:r>
                      <a:r>
                        <a:rPr lang="ru-RU" sz="1400" dirty="0" smtClean="0">
                          <a:latin typeface="Times New Roman"/>
                          <a:ea typeface="Times New Roman"/>
                          <a:cs typeface="Times New Roman"/>
                        </a:rPr>
                        <a:t>.</a:t>
                      </a:r>
                      <a:endParaRPr lang="ru-RU" sz="1400" dirty="0">
                        <a:latin typeface="Calibri"/>
                        <a:ea typeface="Times New Roman"/>
                        <a:cs typeface="Times New Roman"/>
                      </a:endParaRPr>
                    </a:p>
                    <a:p>
                      <a:pPr algn="just">
                        <a:lnSpc>
                          <a:spcPct val="115000"/>
                        </a:lnSpc>
                        <a:spcAft>
                          <a:spcPts val="0"/>
                        </a:spcAft>
                      </a:pPr>
                      <a:r>
                        <a:rPr lang="ru-RU" sz="1400" b="1" dirty="0">
                          <a:latin typeface="Times New Roman"/>
                          <a:ea typeface="Times New Roman"/>
                          <a:cs typeface="Times New Roman"/>
                        </a:rPr>
                        <a:t> </a:t>
                      </a:r>
                      <a:endParaRPr lang="ru-RU" sz="1400" dirty="0">
                        <a:latin typeface="Calibri"/>
                        <a:ea typeface="Times New Roman"/>
                        <a:cs typeface="Times New Roman"/>
                      </a:endParaRPr>
                    </a:p>
                  </a:txBody>
                  <a:tcPr marL="33792" marR="33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041310">
                <a:tc>
                  <a:txBody>
                    <a:bodyPr/>
                    <a:lstStyle/>
                    <a:p>
                      <a:pPr algn="just">
                        <a:lnSpc>
                          <a:spcPct val="115000"/>
                        </a:lnSpc>
                        <a:spcAft>
                          <a:spcPts val="0"/>
                        </a:spcAft>
                      </a:pPr>
                      <a:r>
                        <a:rPr lang="ru-RU" sz="1400" dirty="0">
                          <a:latin typeface="Times New Roman"/>
                          <a:ea typeface="Times New Roman"/>
                          <a:cs typeface="Times New Roman"/>
                        </a:rPr>
                        <a:t>Исполнители проекта и основных мероприятий</a:t>
                      </a:r>
                      <a:endParaRPr lang="ru-RU" sz="1400" dirty="0">
                        <a:latin typeface="Calibri"/>
                        <a:ea typeface="Times New Roman"/>
                        <a:cs typeface="Times New Roman"/>
                      </a:endParaRPr>
                    </a:p>
                  </a:txBody>
                  <a:tcPr marL="33792" marR="33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0"/>
                        </a:spcAft>
                      </a:pPr>
                      <a:r>
                        <a:rPr lang="ru-RU" sz="1400" dirty="0">
                          <a:latin typeface="Times New Roman"/>
                          <a:ea typeface="Times New Roman"/>
                          <a:cs typeface="Times New Roman"/>
                        </a:rPr>
                        <a:t>Социальные партнеры</a:t>
                      </a:r>
                      <a:r>
                        <a:rPr lang="ru-RU" sz="1400" dirty="0" smtClean="0">
                          <a:latin typeface="Times New Roman"/>
                          <a:ea typeface="Times New Roman"/>
                          <a:cs typeface="Times New Roman"/>
                        </a:rPr>
                        <a:t>:</a:t>
                      </a:r>
                      <a:endParaRPr lang="ru-RU" sz="1400" dirty="0" smtClean="0">
                        <a:latin typeface="Calibri"/>
                        <a:ea typeface="Times New Roman"/>
                        <a:cs typeface="Times New Roman"/>
                      </a:endParaRPr>
                    </a:p>
                    <a:p>
                      <a:pPr algn="just">
                        <a:lnSpc>
                          <a:spcPct val="115000"/>
                        </a:lnSpc>
                        <a:spcAft>
                          <a:spcPts val="0"/>
                        </a:spcAft>
                      </a:pPr>
                      <a:r>
                        <a:rPr lang="ru-RU" sz="1400" dirty="0" smtClean="0">
                          <a:latin typeface="Times New Roman"/>
                          <a:ea typeface="Times New Roman"/>
                          <a:cs typeface="Times New Roman"/>
                        </a:rPr>
                        <a:t>Ключевой исполнитель – администрация сельского  поселения  с. Айти-Мохк</a:t>
                      </a:r>
                      <a:endParaRPr lang="ru-RU" sz="1400" dirty="0" smtClean="0">
                        <a:latin typeface="Calibri"/>
                        <a:ea typeface="Times New Roman"/>
                        <a:cs typeface="Times New Roman"/>
                      </a:endParaRPr>
                    </a:p>
                    <a:p>
                      <a:pPr algn="just">
                        <a:lnSpc>
                          <a:spcPct val="115000"/>
                        </a:lnSpc>
                        <a:spcAft>
                          <a:spcPts val="0"/>
                        </a:spcAft>
                      </a:pPr>
                      <a:r>
                        <a:rPr lang="ru-RU" sz="1400" dirty="0" smtClean="0">
                          <a:latin typeface="Times New Roman"/>
                          <a:ea typeface="Times New Roman"/>
                          <a:cs typeface="Times New Roman"/>
                        </a:rPr>
                        <a:t>Основные </a:t>
                      </a:r>
                      <a:r>
                        <a:rPr lang="ru-RU" sz="1400" dirty="0">
                          <a:latin typeface="Times New Roman"/>
                          <a:ea typeface="Times New Roman"/>
                          <a:cs typeface="Times New Roman"/>
                        </a:rPr>
                        <a:t>исполнители:</a:t>
                      </a:r>
                      <a:endParaRPr lang="ru-RU" sz="1400" dirty="0">
                        <a:latin typeface="Calibri"/>
                        <a:ea typeface="Times New Roman"/>
                        <a:cs typeface="Times New Roman"/>
                      </a:endParaRPr>
                    </a:p>
                    <a:p>
                      <a:pPr algn="just">
                        <a:lnSpc>
                          <a:spcPct val="115000"/>
                        </a:lnSpc>
                        <a:spcAft>
                          <a:spcPts val="0"/>
                        </a:spcAft>
                      </a:pPr>
                      <a:r>
                        <a:rPr lang="ru-RU" sz="1400" dirty="0">
                          <a:latin typeface="Times New Roman"/>
                          <a:ea typeface="Times New Roman"/>
                          <a:cs typeface="Times New Roman"/>
                        </a:rPr>
                        <a:t>МБОУ </a:t>
                      </a:r>
                      <a:r>
                        <a:rPr lang="ru-RU" sz="1400" dirty="0" smtClean="0">
                          <a:latin typeface="Times New Roman"/>
                          <a:ea typeface="Times New Roman"/>
                          <a:cs typeface="Times New Roman"/>
                        </a:rPr>
                        <a:t>«СОШ с. Айти-Мохк»</a:t>
                      </a:r>
                      <a:endParaRPr lang="ru-RU" sz="1400" dirty="0">
                        <a:latin typeface="Calibri"/>
                        <a:ea typeface="Times New Roman"/>
                        <a:cs typeface="Times New Roman"/>
                      </a:endParaRPr>
                    </a:p>
                    <a:p>
                      <a:pPr algn="just">
                        <a:lnSpc>
                          <a:spcPct val="115000"/>
                        </a:lnSpc>
                        <a:spcAft>
                          <a:spcPts val="0"/>
                        </a:spcAft>
                      </a:pPr>
                      <a:r>
                        <a:rPr lang="ru-RU" sz="1400" dirty="0">
                          <a:latin typeface="Times New Roman"/>
                          <a:ea typeface="Times New Roman"/>
                          <a:cs typeface="Times New Roman"/>
                        </a:rPr>
                        <a:t>Внешние партнеры: средства массовой информации, спонсоры</a:t>
                      </a:r>
                      <a:endParaRPr lang="ru-RU" sz="1400" dirty="0">
                        <a:latin typeface="Calibri"/>
                        <a:ea typeface="Times New Roman"/>
                        <a:cs typeface="Times New Roman"/>
                      </a:endParaRPr>
                    </a:p>
                  </a:txBody>
                  <a:tcPr marL="33792" marR="33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830373">
                <a:tc>
                  <a:txBody>
                    <a:bodyPr/>
                    <a:lstStyle/>
                    <a:p>
                      <a:pPr algn="just">
                        <a:lnSpc>
                          <a:spcPct val="115000"/>
                        </a:lnSpc>
                        <a:spcAft>
                          <a:spcPts val="0"/>
                        </a:spcAft>
                      </a:pPr>
                      <a:r>
                        <a:rPr lang="ru-RU" sz="1400" dirty="0">
                          <a:latin typeface="Times New Roman"/>
                          <a:ea typeface="Times New Roman"/>
                          <a:cs typeface="Times New Roman"/>
                        </a:rPr>
                        <a:t>Ожидаемые конечные результаты реализации проекта</a:t>
                      </a:r>
                      <a:endParaRPr lang="ru-RU" sz="1400" dirty="0">
                        <a:latin typeface="Calibri"/>
                        <a:ea typeface="Times New Roman"/>
                        <a:cs typeface="Times New Roman"/>
                      </a:endParaRPr>
                    </a:p>
                  </a:txBody>
                  <a:tcPr marL="33792" marR="33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0"/>
                        </a:spcAft>
                      </a:pPr>
                      <a:r>
                        <a:rPr lang="ru-RU" sz="1400" dirty="0">
                          <a:latin typeface="Times New Roman"/>
                          <a:ea typeface="Times New Roman"/>
                          <a:cs typeface="Times New Roman"/>
                        </a:rPr>
                        <a:t>- Разбивка сада</a:t>
                      </a:r>
                      <a:endParaRPr lang="ru-RU" sz="1400" dirty="0">
                        <a:latin typeface="Calibri"/>
                        <a:ea typeface="Times New Roman"/>
                        <a:cs typeface="Times New Roman"/>
                      </a:endParaRPr>
                    </a:p>
                    <a:p>
                      <a:pPr algn="just">
                        <a:lnSpc>
                          <a:spcPct val="115000"/>
                        </a:lnSpc>
                        <a:spcAft>
                          <a:spcPts val="0"/>
                        </a:spcAft>
                      </a:pPr>
                      <a:r>
                        <a:rPr lang="ru-RU" sz="1400" dirty="0">
                          <a:latin typeface="Times New Roman"/>
                          <a:ea typeface="Times New Roman"/>
                          <a:cs typeface="Times New Roman"/>
                        </a:rPr>
                        <a:t>- Обеспечение учащихся школы фруктами и ягодами.</a:t>
                      </a:r>
                      <a:endParaRPr lang="ru-RU" sz="1400" dirty="0">
                        <a:latin typeface="Calibri"/>
                        <a:ea typeface="Times New Roman"/>
                        <a:cs typeface="Times New Roman"/>
                      </a:endParaRPr>
                    </a:p>
                    <a:p>
                      <a:pPr algn="just">
                        <a:lnSpc>
                          <a:spcPct val="115000"/>
                        </a:lnSpc>
                        <a:spcAft>
                          <a:spcPts val="0"/>
                        </a:spcAft>
                      </a:pPr>
                      <a:r>
                        <a:rPr lang="ru-RU" sz="1400" dirty="0">
                          <a:latin typeface="Times New Roman"/>
                          <a:ea typeface="Times New Roman"/>
                          <a:cs typeface="Times New Roman"/>
                        </a:rPr>
                        <a:t>- Готовность обучающихся к развитию учебных, профессиональных и социальных навыков в самостоятельной жизни</a:t>
                      </a:r>
                      <a:endParaRPr lang="ru-RU" sz="1400" dirty="0">
                        <a:latin typeface="Calibri"/>
                        <a:ea typeface="Times New Roman"/>
                        <a:cs typeface="Times New Roman"/>
                      </a:endParaRPr>
                    </a:p>
                  </a:txBody>
                  <a:tcPr marL="33792" marR="33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36798">
                <a:tc>
                  <a:txBody>
                    <a:bodyPr/>
                    <a:lstStyle/>
                    <a:p>
                      <a:pPr algn="just">
                        <a:lnSpc>
                          <a:spcPct val="115000"/>
                        </a:lnSpc>
                        <a:spcAft>
                          <a:spcPts val="0"/>
                        </a:spcAft>
                      </a:pPr>
                      <a:r>
                        <a:rPr lang="ru-RU" sz="1400" dirty="0">
                          <a:latin typeface="Times New Roman"/>
                          <a:ea typeface="Times New Roman"/>
                          <a:cs typeface="Times New Roman"/>
                        </a:rPr>
                        <a:t>Заинтересованные группы</a:t>
                      </a:r>
                      <a:endParaRPr lang="ru-RU" sz="1400" dirty="0">
                        <a:latin typeface="Calibri"/>
                        <a:ea typeface="Times New Roman"/>
                        <a:cs typeface="Times New Roman"/>
                      </a:endParaRPr>
                    </a:p>
                  </a:txBody>
                  <a:tcPr marL="33792" marR="33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0"/>
                        </a:spcAft>
                      </a:pPr>
                      <a:r>
                        <a:rPr lang="ru-RU" sz="1400" dirty="0">
                          <a:latin typeface="Times New Roman"/>
                          <a:ea typeface="Times New Roman"/>
                          <a:cs typeface="Times New Roman"/>
                        </a:rPr>
                        <a:t>Обучающиеся, педагоги, администрация школы.</a:t>
                      </a:r>
                      <a:endParaRPr lang="ru-RU" sz="1400" dirty="0">
                        <a:latin typeface="Calibri"/>
                        <a:ea typeface="Times New Roman"/>
                        <a:cs typeface="Times New Roman"/>
                      </a:endParaRPr>
                    </a:p>
                  </a:txBody>
                  <a:tcPr marL="33792" marR="337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Tree>
  </p:cSld>
  <p:clrMapOvr>
    <a:masterClrMapping/>
  </p:clrMapOvr>
  <p:transition spd="slow" advTm="50000">
    <p:newsfla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0" y="428604"/>
            <a:ext cx="9144000" cy="5570756"/>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449263" algn="ctr" defTabSz="914400" rtl="0" eaLnBrk="1" fontAlgn="base" latinLnBrk="0" hangingPunct="1">
              <a:lnSpc>
                <a:spcPct val="100000"/>
              </a:lnSpc>
              <a:spcBef>
                <a:spcPct val="0"/>
              </a:spcBef>
              <a:spcAft>
                <a:spcPct val="0"/>
              </a:spcAft>
              <a:buClrTx/>
              <a:buSzTx/>
              <a:buFontTx/>
              <a:buNone/>
              <a:tabLst/>
            </a:pPr>
            <a:r>
              <a:rPr kumimoji="0" lang="ru-RU" sz="3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Новизна материала</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Человек не может представить свою жизнь без растений. Поэтому важно научить обучающихся понимать, беречь и создавать  живую красоту своими руками. Нужно делать все, чтобы школа и ее территория были интересны школьникам. Необходимость благоустройства пришкольного участка является бесспорной. В решении этой проблемы   заинтересованы учителя и обучающиеся школы. Выращенные обучающимися фруктовые деревья  принесут радость всем участникам общешкольного проекта. </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Одновременно пришкольный участок требует постоянного внимания со стороны обучающихся, что в свою очередь, является одной из форм воспитания чувства ответственности, любви к природе, родной школе и своей Родине. </a:t>
            </a: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Новизна проекта заключается в благоустройстве пришкольного участка, разработке школьного сада для долговременного развития школы как центра подготовки обучающихся к самостоятельной жизни. Так как в наше время рынок заполнен продуктами питания, но цены на них в течение всего года высоки, наша задача заключается в выращивании дешевых и экологически чистых фруктов для учащихся школы.</a:t>
            </a:r>
            <a:endParaRPr kumimoji="0" lang="ru-RU"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advTm="40000">
    <p:wheel spokes="8"/>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58000"/>
          </a:xfrm>
        </p:spPr>
        <p:style>
          <a:lnRef idx="2">
            <a:schemeClr val="dk1"/>
          </a:lnRef>
          <a:fillRef idx="1">
            <a:schemeClr val="lt1"/>
          </a:fillRef>
          <a:effectRef idx="0">
            <a:schemeClr val="dk1"/>
          </a:effectRef>
          <a:fontRef idx="minor">
            <a:schemeClr val="dk1"/>
          </a:fontRef>
        </p:style>
        <p:txBody>
          <a:bodyPr>
            <a:noAutofit/>
          </a:bodyPr>
          <a:lstStyle/>
          <a:p>
            <a:r>
              <a:rPr lang="ru-RU" sz="3200" b="1" dirty="0" smtClean="0">
                <a:solidFill>
                  <a:srgbClr val="00B050"/>
                </a:solidFill>
              </a:rPr>
              <a:t> </a:t>
            </a:r>
            <a:r>
              <a:rPr lang="ru-RU" sz="3600" b="1" dirty="0" smtClean="0">
                <a:solidFill>
                  <a:srgbClr val="00B050"/>
                </a:solidFill>
                <a:latin typeface="Arial" pitchFamily="34" charset="0"/>
                <a:cs typeface="Arial" pitchFamily="34" charset="0"/>
              </a:rPr>
              <a:t>Цели и задачи</a:t>
            </a:r>
            <a:r>
              <a:rPr lang="ru-RU" sz="2000" dirty="0" smtClean="0">
                <a:latin typeface="Arial" pitchFamily="34" charset="0"/>
                <a:cs typeface="Arial" pitchFamily="34" charset="0"/>
              </a:rPr>
              <a:t/>
            </a:r>
            <a:br>
              <a:rPr lang="ru-RU" sz="2000" dirty="0" smtClean="0">
                <a:latin typeface="Arial" pitchFamily="34" charset="0"/>
                <a:cs typeface="Arial" pitchFamily="34" charset="0"/>
              </a:rPr>
            </a:br>
            <a:r>
              <a:rPr lang="ru-RU" sz="2000" b="1" dirty="0" smtClean="0">
                <a:solidFill>
                  <a:srgbClr val="00B050"/>
                </a:solidFill>
                <a:latin typeface="Arial" pitchFamily="34" charset="0"/>
                <a:cs typeface="Arial" pitchFamily="34" charset="0"/>
              </a:rPr>
              <a:t>Цель:</a:t>
            </a:r>
            <a:r>
              <a:rPr lang="ru-RU" sz="2000" dirty="0" smtClean="0">
                <a:solidFill>
                  <a:srgbClr val="00B050"/>
                </a:solidFill>
                <a:latin typeface="Arial" pitchFamily="34" charset="0"/>
                <a:cs typeface="Arial" pitchFamily="34" charset="0"/>
              </a:rPr>
              <a:t> </a:t>
            </a:r>
            <a:r>
              <a:rPr lang="ru-RU" sz="2000" dirty="0" smtClean="0">
                <a:solidFill>
                  <a:srgbClr val="FF0000"/>
                </a:solidFill>
                <a:latin typeface="Arial" pitchFamily="34" charset="0"/>
                <a:cs typeface="Arial" pitchFamily="34" charset="0"/>
              </a:rPr>
              <a:t>повышения уровня познавательной активности обучающихся и развитие их способности к сознательной регуляции трудовой деятельности</a:t>
            </a:r>
            <a:r>
              <a:rPr lang="ru-RU" sz="2000" dirty="0" smtClean="0">
                <a:latin typeface="Arial" pitchFamily="34" charset="0"/>
                <a:cs typeface="Arial" pitchFamily="34" charset="0"/>
              </a:rPr>
              <a:t/>
            </a:r>
            <a:br>
              <a:rPr lang="ru-RU" sz="2000" dirty="0" smtClean="0">
                <a:latin typeface="Arial" pitchFamily="34" charset="0"/>
                <a:cs typeface="Arial" pitchFamily="34" charset="0"/>
              </a:rPr>
            </a:br>
            <a:r>
              <a:rPr lang="ru-RU" sz="2000" dirty="0" smtClean="0">
                <a:latin typeface="Arial" pitchFamily="34" charset="0"/>
                <a:cs typeface="Arial" pitchFamily="34" charset="0"/>
              </a:rPr>
              <a:t> </a:t>
            </a:r>
            <a:br>
              <a:rPr lang="ru-RU" sz="2000" dirty="0" smtClean="0">
                <a:latin typeface="Arial" pitchFamily="34" charset="0"/>
                <a:cs typeface="Arial" pitchFamily="34" charset="0"/>
              </a:rPr>
            </a:br>
            <a:r>
              <a:rPr lang="ru-RU" sz="3200" dirty="0" smtClean="0">
                <a:solidFill>
                  <a:srgbClr val="00B050"/>
                </a:solidFill>
                <a:latin typeface="Arial" pitchFamily="34" charset="0"/>
                <a:cs typeface="Arial" pitchFamily="34" charset="0"/>
              </a:rPr>
              <a:t>   </a:t>
            </a:r>
            <a:r>
              <a:rPr lang="ru-RU" b="1" dirty="0" smtClean="0">
                <a:solidFill>
                  <a:srgbClr val="00B050"/>
                </a:solidFill>
                <a:latin typeface="Arial" pitchFamily="34" charset="0"/>
                <a:cs typeface="Arial" pitchFamily="34" charset="0"/>
              </a:rPr>
              <a:t>Задачи:</a:t>
            </a:r>
            <a:r>
              <a:rPr lang="ru-RU" sz="2000" b="1" dirty="0" smtClean="0">
                <a:solidFill>
                  <a:srgbClr val="00B050"/>
                </a:solidFill>
                <a:latin typeface="Arial" pitchFamily="34" charset="0"/>
                <a:cs typeface="Arial" pitchFamily="34" charset="0"/>
              </a:rPr>
              <a:t/>
            </a:r>
            <a:br>
              <a:rPr lang="ru-RU" sz="2000" b="1" dirty="0" smtClean="0">
                <a:solidFill>
                  <a:srgbClr val="00B050"/>
                </a:solidFill>
                <a:latin typeface="Arial" pitchFamily="34" charset="0"/>
                <a:cs typeface="Arial" pitchFamily="34" charset="0"/>
              </a:rPr>
            </a:br>
            <a:r>
              <a:rPr lang="ru-RU" sz="2000" b="1" dirty="0" smtClean="0">
                <a:solidFill>
                  <a:srgbClr val="00B050"/>
                </a:solidFill>
                <a:latin typeface="Arial" pitchFamily="34" charset="0"/>
                <a:cs typeface="Arial" pitchFamily="34" charset="0"/>
              </a:rPr>
              <a:t>Воспитательная: </a:t>
            </a:r>
            <a:r>
              <a:rPr lang="ru-RU" sz="2000" dirty="0" smtClean="0">
                <a:solidFill>
                  <a:srgbClr val="FF0000"/>
                </a:solidFill>
                <a:latin typeface="Arial" pitchFamily="34" charset="0"/>
                <a:cs typeface="Arial" pitchFamily="34" charset="0"/>
              </a:rPr>
              <a:t>расширять кругозор обучающихся через истории появления  фруктовых деревьев и кустарников на территории нашей страны, воспитывать экологическое сознание, умение работать самостоятельно и в коллективе.</a:t>
            </a:r>
            <a:br>
              <a:rPr lang="ru-RU" sz="2000" dirty="0" smtClean="0">
                <a:solidFill>
                  <a:srgbClr val="FF0000"/>
                </a:solidFill>
                <a:latin typeface="Arial" pitchFamily="34" charset="0"/>
                <a:cs typeface="Arial" pitchFamily="34" charset="0"/>
              </a:rPr>
            </a:br>
            <a:r>
              <a:rPr lang="ru-RU" sz="2000" dirty="0" smtClean="0">
                <a:solidFill>
                  <a:srgbClr val="FF0000"/>
                </a:solidFill>
                <a:latin typeface="Arial" pitchFamily="34" charset="0"/>
                <a:cs typeface="Arial" pitchFamily="34" charset="0"/>
              </a:rPr>
              <a:t>    </a:t>
            </a:r>
            <a:r>
              <a:rPr lang="ru-RU" sz="2000" b="1" dirty="0" smtClean="0">
                <a:solidFill>
                  <a:srgbClr val="00B050"/>
                </a:solidFill>
                <a:latin typeface="Arial" pitchFamily="34" charset="0"/>
                <a:cs typeface="Arial" pitchFamily="34" charset="0"/>
              </a:rPr>
              <a:t>Развивающая:</a:t>
            </a:r>
            <a:r>
              <a:rPr lang="ru-RU" sz="2000" dirty="0" smtClean="0">
                <a:solidFill>
                  <a:srgbClr val="00B050"/>
                </a:solidFill>
                <a:latin typeface="Arial" pitchFamily="34" charset="0"/>
                <a:cs typeface="Arial" pitchFamily="34" charset="0"/>
              </a:rPr>
              <a:t> </a:t>
            </a:r>
            <a:r>
              <a:rPr lang="ru-RU" sz="2000" dirty="0" smtClean="0">
                <a:solidFill>
                  <a:srgbClr val="FF0000"/>
                </a:solidFill>
                <a:latin typeface="Arial" pitchFamily="34" charset="0"/>
                <a:cs typeface="Arial" pitchFamily="34" charset="0"/>
              </a:rPr>
              <a:t>создать условия для формирования активной жизненной позиции, готовности к сотрудничеству на уровне разновозрастных категорий.</a:t>
            </a:r>
            <a:br>
              <a:rPr lang="ru-RU" sz="2000" dirty="0" smtClean="0">
                <a:solidFill>
                  <a:srgbClr val="FF0000"/>
                </a:solidFill>
                <a:latin typeface="Arial" pitchFamily="34" charset="0"/>
                <a:cs typeface="Arial" pitchFamily="34" charset="0"/>
              </a:rPr>
            </a:br>
            <a:r>
              <a:rPr lang="ru-RU" sz="2000" b="1" dirty="0" smtClean="0">
                <a:solidFill>
                  <a:srgbClr val="00B050"/>
                </a:solidFill>
                <a:latin typeface="Arial" pitchFamily="34" charset="0"/>
                <a:cs typeface="Arial" pitchFamily="34" charset="0"/>
              </a:rPr>
              <a:t>Образовательная:</a:t>
            </a:r>
            <a:r>
              <a:rPr lang="ru-RU" sz="2000" dirty="0" smtClean="0">
                <a:solidFill>
                  <a:srgbClr val="00B050"/>
                </a:solidFill>
                <a:latin typeface="Arial" pitchFamily="34" charset="0"/>
                <a:cs typeface="Arial" pitchFamily="34" charset="0"/>
              </a:rPr>
              <a:t> </a:t>
            </a:r>
            <a:r>
              <a:rPr lang="ru-RU" sz="2000" dirty="0" smtClean="0">
                <a:solidFill>
                  <a:srgbClr val="FF0000"/>
                </a:solidFill>
                <a:latin typeface="Arial" pitchFamily="34" charset="0"/>
                <a:cs typeface="Arial" pitchFamily="34" charset="0"/>
              </a:rPr>
              <a:t>дать новые знания обучающимся о профессии садовода. Сформировать обобщенные представления о садовых работах.</a:t>
            </a:r>
            <a:r>
              <a:rPr lang="ru-RU" sz="1600" dirty="0" smtClean="0">
                <a:solidFill>
                  <a:srgbClr val="FF0000"/>
                </a:solidFill>
                <a:latin typeface="Arial" pitchFamily="34" charset="0"/>
                <a:cs typeface="Arial" pitchFamily="34" charset="0"/>
              </a:rPr>
              <a:t/>
            </a:r>
            <a:br>
              <a:rPr lang="ru-RU" sz="1600" dirty="0" smtClean="0">
                <a:solidFill>
                  <a:srgbClr val="FF0000"/>
                </a:solidFill>
                <a:latin typeface="Arial" pitchFamily="34" charset="0"/>
                <a:cs typeface="Arial" pitchFamily="34" charset="0"/>
              </a:rPr>
            </a:br>
            <a:endParaRPr lang="ru-RU" sz="1600" dirty="0">
              <a:solidFill>
                <a:srgbClr val="FF0000"/>
              </a:solidFill>
              <a:latin typeface="Arial" pitchFamily="34" charset="0"/>
              <a:cs typeface="Arial" pitchFamily="34" charset="0"/>
            </a:endParaRPr>
          </a:p>
        </p:txBody>
      </p:sp>
    </p:spTree>
  </p:cSld>
  <p:clrMapOvr>
    <a:masterClrMapping/>
  </p:clrMapOvr>
  <p:transition spd="slow" advTm="40000">
    <p:blinds dir="vert"/>
  </p:transition>
  <p:timing>
    <p:tnLst>
      <p:par>
        <p:cTn id="1" dur="indefinite" restart="never" nodeType="tmRoot"/>
      </p:par>
    </p:tnLst>
  </p:timing>
</p:sld>
</file>

<file path=ppt/theme/theme1.xml><?xml version="1.0" encoding="utf-8"?>
<a:theme xmlns:a="http://schemas.openxmlformats.org/drawingml/2006/main" name="Тема Office">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665</TotalTime>
  <Words>717</Words>
  <Application>Microsoft Office PowerPoint</Application>
  <PresentationFormat>Экран (4:3)</PresentationFormat>
  <Paragraphs>257</Paragraphs>
  <Slides>48</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48</vt:i4>
      </vt:variant>
    </vt:vector>
  </HeadingPairs>
  <TitlesOfParts>
    <vt:vector size="49" baseType="lpstr">
      <vt:lpstr>Тема Office</vt:lpstr>
      <vt:lpstr>МБОУ «СОШ  с. Айти-Мохк»</vt:lpstr>
      <vt:lpstr>Муниципальное бюджетное общеобразовательное учреждение  « СОШ  с. Айти-Мохк»  Ножай-Юртовского муниципального района  Социально значимый проект "Здесь будет сад цвести!" </vt:lpstr>
      <vt:lpstr>                                                      СОДЕРЖАНИЕ                                                     1. Актуальность проекта                                          2. Паспорт проекта                                           3. Новизна идей проекта                                          4. Цели и задачи проекта                                          5. Целевая группа проекта                                         6. Механизм реализации проекта                                        7. Ресурсное обеспечение                                          8. Сроки реализации проекта                                         9. Краткое описание проекта по этапам                                                   10. Подробный календарный план работы по всем обозначенным   направлениям                                         11. Ожидаемые результаты                                         12. Оценка результатов                                          13. Дальнейшее развитие проекта                                        14. Смета расходов              </vt:lpstr>
      <vt:lpstr> «Если бы каждый человек на клочке земли своей сделал все,    что он может, как прекрасна была бы Земля наша»                                                                                 А.П. Чехов</vt:lpstr>
      <vt:lpstr>Слайд 5</vt:lpstr>
      <vt:lpstr>Слайд 6</vt:lpstr>
      <vt:lpstr>Слайд 7</vt:lpstr>
      <vt:lpstr>Слайд 8</vt:lpstr>
      <vt:lpstr> Цели и задачи Цель: повышения уровня познавательной активности обучающихся и развитие их способности к сознательной регуляции трудовой деятельности      Задачи: Воспитательная: расширять кругозор обучающихся через истории появления  фруктовых деревьев и кустарников на территории нашей страны, воспитывать экологическое сознание, умение работать самостоятельно и в коллективе.     Развивающая: создать условия для формирования активной жизненной позиции, готовности к сотрудничеству на уровне разновозрастных категорий. Образовательная: дать новые знания обучающимся о профессии садовода. Сформировать обобщенные представления о садовых работах. </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Ограда</vt:lpstr>
      <vt:lpstr>Слайд 26</vt:lpstr>
      <vt:lpstr>ПАХОТА</vt:lpstr>
      <vt:lpstr>Слайд 28</vt:lpstr>
      <vt:lpstr>Слайд 29</vt:lpstr>
      <vt:lpstr>              ПОСАДКА</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Ожидаемый результат</vt:lpstr>
      <vt:lpstr>Слайд 43</vt:lpstr>
      <vt:lpstr>Слайд 44</vt:lpstr>
      <vt:lpstr>Слайд 45</vt:lpstr>
      <vt:lpstr>Слайд 46</vt:lpstr>
      <vt:lpstr>Слайд 47</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Муниципальное бюджетное общеобразовательное учреждение  « СОШ с.Айти-Мохк»  Ножай-Юртовского муниципального района  Проект "Здесь будет сад цвести" </dc:title>
  <dc:creator>Падам</dc:creator>
  <cp:lastModifiedBy>СОШ с.Айти-Мохк</cp:lastModifiedBy>
  <cp:revision>71</cp:revision>
  <dcterms:created xsi:type="dcterms:W3CDTF">2017-04-02T19:45:46Z</dcterms:created>
  <dcterms:modified xsi:type="dcterms:W3CDTF">2017-05-15T10:28:59Z</dcterms:modified>
</cp:coreProperties>
</file>